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Lst>
  <p:notesMasterIdLst>
    <p:notesMasterId r:id="rId60"/>
  </p:notesMasterIdLst>
  <p:sldIdLst>
    <p:sldId id="256" r:id="rId6"/>
    <p:sldId id="258" r:id="rId7"/>
    <p:sldId id="259" r:id="rId8"/>
    <p:sldId id="260" r:id="rId9"/>
    <p:sldId id="257" r:id="rId10"/>
    <p:sldId id="312" r:id="rId11"/>
    <p:sldId id="326" r:id="rId12"/>
    <p:sldId id="332" r:id="rId13"/>
    <p:sldId id="327" r:id="rId14"/>
    <p:sldId id="331" r:id="rId15"/>
    <p:sldId id="313" r:id="rId16"/>
    <p:sldId id="316" r:id="rId17"/>
    <p:sldId id="314" r:id="rId18"/>
    <p:sldId id="328" r:id="rId19"/>
    <p:sldId id="315" r:id="rId20"/>
    <p:sldId id="319" r:id="rId21"/>
    <p:sldId id="320" r:id="rId22"/>
    <p:sldId id="330" r:id="rId23"/>
    <p:sldId id="333" r:id="rId24"/>
    <p:sldId id="334" r:id="rId25"/>
    <p:sldId id="335" r:id="rId26"/>
    <p:sldId id="337" r:id="rId27"/>
    <p:sldId id="338" r:id="rId28"/>
    <p:sldId id="336" r:id="rId29"/>
    <p:sldId id="343" r:id="rId30"/>
    <p:sldId id="344" r:id="rId31"/>
    <p:sldId id="345" r:id="rId32"/>
    <p:sldId id="350" r:id="rId33"/>
    <p:sldId id="351" r:id="rId34"/>
    <p:sldId id="352" r:id="rId35"/>
    <p:sldId id="353" r:id="rId36"/>
    <p:sldId id="357" r:id="rId37"/>
    <p:sldId id="358" r:id="rId38"/>
    <p:sldId id="347" r:id="rId39"/>
    <p:sldId id="348" r:id="rId40"/>
    <p:sldId id="349" r:id="rId41"/>
    <p:sldId id="267" r:id="rId42"/>
    <p:sldId id="311" r:id="rId43"/>
    <p:sldId id="355" r:id="rId44"/>
    <p:sldId id="354" r:id="rId45"/>
    <p:sldId id="356" r:id="rId46"/>
    <p:sldId id="359" r:id="rId47"/>
    <p:sldId id="360" r:id="rId48"/>
    <p:sldId id="274" r:id="rId49"/>
    <p:sldId id="285" r:id="rId50"/>
    <p:sldId id="339" r:id="rId51"/>
    <p:sldId id="281" r:id="rId52"/>
    <p:sldId id="341" r:id="rId53"/>
    <p:sldId id="342" r:id="rId54"/>
    <p:sldId id="273" r:id="rId55"/>
    <p:sldId id="288" r:id="rId56"/>
    <p:sldId id="261" r:id="rId57"/>
    <p:sldId id="295" r:id="rId58"/>
    <p:sldId id="303" r:id="rId59"/>
  </p:sldIdLst>
  <p:sldSz cx="9144000" cy="5143500" type="screen16x9"/>
  <p:notesSz cx="6858000" cy="9144000"/>
  <p:embeddedFontLst>
    <p:embeddedFont>
      <p:font typeface="Abril Fatface" panose="020B0604020202020204" charset="0"/>
      <p:regular r:id="rId61"/>
    </p:embeddedFont>
    <p:embeddedFont>
      <p:font typeface="Actor" panose="020B0604020202020204" charset="-93"/>
      <p:regular r:id="rId62"/>
    </p:embeddedFont>
    <p:embeddedFont>
      <p:font typeface="Calibri"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DM Serif Display" panose="020B0604020202020204" charset="0"/>
      <p:regular r:id="rId68"/>
      <p:italic r:id="rId69"/>
    </p:embeddedFont>
    <p:embeddedFont>
      <p:font typeface="Fira Sans Condensed Medium" panose="020B0603050000020004" pitchFamily="34" charset="0"/>
      <p:regular r:id="rId70"/>
      <p:italic r:id="rId71"/>
    </p:embeddedFont>
    <p:embeddedFont>
      <p:font typeface="Francois One" panose="020B0604020202020204" charset="-93"/>
      <p:regular r:id="rId72"/>
    </p:embeddedFont>
    <p:embeddedFont>
      <p:font typeface="Josefin Slab"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Condensed Light" panose="02000000000000000000" pitchFamily="2" charset="0"/>
      <p:regular r:id="rId84"/>
      <p:italic r:id="rId85"/>
    </p:embeddedFont>
    <p:embeddedFont>
      <p:font typeface="Segoe UI" panose="020B0502040204020203" pitchFamily="34" charset="0"/>
      <p:regular r:id="rId86"/>
      <p:bold r:id="rId87"/>
      <p:italic r:id="rId88"/>
      <p:boldItalic r:id="rId89"/>
    </p:embeddedFont>
    <p:embeddedFont>
      <p:font typeface="Yanone Kaffeesatz" panose="020B0604020202020204" charset="0"/>
      <p:regular r:id="rId90"/>
      <p:bold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60"/>
  </p:normalViewPr>
  <p:slideViewPr>
    <p:cSldViewPr snapToGrid="0">
      <p:cViewPr varScale="1">
        <p:scale>
          <a:sx n="107" d="100"/>
          <a:sy n="107" d="100"/>
        </p:scale>
        <p:origin x="70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90" Type="http://schemas.openxmlformats.org/officeDocument/2006/relationships/font" Target="fonts/font30.fntdata"/><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6.fntdata"/><Relationship Id="rId7" Type="http://schemas.openxmlformats.org/officeDocument/2006/relationships/slide" Target="slides/slide2.xml"/><Relationship Id="rId71" Type="http://schemas.openxmlformats.org/officeDocument/2006/relationships/font" Target="fonts/font11.fntdata"/><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86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8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9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69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316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51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65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0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23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46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04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4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0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66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01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107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23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5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267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8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5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56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9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39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316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28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63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138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2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69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851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08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886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461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9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27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903826aa9_2_18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903826aa9_2_1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0"/>
        <p:cNvGrpSpPr/>
        <p:nvPr/>
      </p:nvGrpSpPr>
      <p:grpSpPr>
        <a:xfrm>
          <a:off x="0" y="0"/>
          <a:ext cx="0" cy="0"/>
          <a:chOff x="0" y="0"/>
          <a:chExt cx="0" cy="0"/>
        </a:xfrm>
      </p:grpSpPr>
      <p:sp>
        <p:nvSpPr>
          <p:cNvPr id="9201" name="Google Shape;9201;ge903826aa9_2_26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2" name="Google Shape;9202;ge903826aa9_2_26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4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33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0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7" name="Google Shape;387;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wmf"/><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DM+Serif+Display" TargetMode="External"/><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hyperlink" Target="https://fonts.google.com/specimen/Acto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822455"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p:sp>
        <p:nvSpPr>
          <p:cNvPr id="15" name="Hộp Văn bản 14">
            <a:extLst>
              <a:ext uri="{FF2B5EF4-FFF2-40B4-BE49-F238E27FC236}">
                <a16:creationId xmlns:a16="http://schemas.microsoft.com/office/drawing/2014/main" id="{853152CC-4B02-43F1-97CA-71F4A252CEDE}"/>
              </a:ext>
            </a:extLst>
          </p:cNvPr>
          <p:cNvSpPr txBox="1"/>
          <p:nvPr/>
        </p:nvSpPr>
        <p:spPr>
          <a:xfrm>
            <a:off x="1004735" y="3467671"/>
            <a:ext cx="5086350" cy="523220"/>
          </a:xfrm>
          <a:prstGeom prst="rect">
            <a:avLst/>
          </a:prstGeom>
          <a:noFill/>
        </p:spPr>
        <p:txBody>
          <a:bodyPr wrap="square">
            <a:spAutoFit/>
          </a:bodyPr>
          <a:lstStyle/>
          <a:p>
            <a:r>
              <a:rPr lang="en-US" dirty="0" err="1">
                <a:solidFill>
                  <a:schemeClr val="tx1"/>
                </a:solidFill>
              </a:rPr>
              <a:t>Trong</a:t>
            </a:r>
            <a:r>
              <a:rPr lang="en-US" dirty="0">
                <a:solidFill>
                  <a:schemeClr val="tx1"/>
                </a:solidFill>
              </a:rPr>
              <a:t> </a:t>
            </a:r>
            <a:r>
              <a:rPr lang="en-US" dirty="0" err="1">
                <a:solidFill>
                  <a:schemeClr val="tx1"/>
                </a:solidFill>
              </a:rPr>
              <a:t>đó</a:t>
            </a:r>
            <a:r>
              <a:rPr lang="en-US" dirty="0">
                <a:solidFill>
                  <a:schemeClr val="tx1"/>
                </a:solidFill>
              </a:rPr>
              <a:t> </a:t>
            </a:r>
            <a:r>
              <a:rPr lang="en-US" i="1" dirty="0">
                <a:solidFill>
                  <a:schemeClr val="tx1"/>
                </a:solidFill>
              </a:rPr>
              <a:t>dx, </a:t>
            </a:r>
            <a:r>
              <a:rPr lang="en-US" i="1" dirty="0" err="1">
                <a:solidFill>
                  <a:schemeClr val="tx1"/>
                </a:solidFill>
              </a:rPr>
              <a:t>dy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khoảng</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giữa</a:t>
            </a:r>
            <a:r>
              <a:rPr lang="en-US" dirty="0">
                <a:solidFill>
                  <a:schemeClr val="tx1"/>
                </a:solidFill>
              </a:rPr>
              <a:t> 2 </a:t>
            </a:r>
            <a:r>
              <a:rPr lang="en-US" dirty="0" err="1">
                <a:solidFill>
                  <a:schemeClr val="tx1"/>
                </a:solidFill>
              </a:rPr>
              <a:t>điểm</a:t>
            </a:r>
            <a:r>
              <a:rPr lang="en-US" dirty="0">
                <a:solidFill>
                  <a:schemeClr val="tx1"/>
                </a:solidFill>
              </a:rPr>
              <a:t> </a:t>
            </a:r>
            <a:r>
              <a:rPr lang="en-US" dirty="0" err="1">
                <a:solidFill>
                  <a:schemeClr val="tx1"/>
                </a:solidFill>
              </a:rPr>
              <a:t>kế</a:t>
            </a:r>
            <a:r>
              <a:rPr lang="en-US" dirty="0">
                <a:solidFill>
                  <a:schemeClr val="tx1"/>
                </a:solidFill>
              </a:rPr>
              <a:t> </a:t>
            </a:r>
            <a:r>
              <a:rPr lang="en-US" dirty="0" err="1">
                <a:solidFill>
                  <a:schemeClr val="tx1"/>
                </a:solidFill>
              </a:rPr>
              <a:t>cận</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hướng</a:t>
            </a:r>
            <a:r>
              <a:rPr lang="en-US" dirty="0">
                <a:solidFill>
                  <a:schemeClr val="tx1"/>
                </a:solidFill>
              </a:rPr>
              <a:t> </a:t>
            </a:r>
            <a:r>
              <a:rPr lang="en-US" dirty="0" err="1">
                <a:solidFill>
                  <a:schemeClr val="tx1"/>
                </a:solidFill>
              </a:rPr>
              <a:t>x,y</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chọn</a:t>
            </a:r>
            <a:r>
              <a:rPr lang="en-US" dirty="0">
                <a:solidFill>
                  <a:schemeClr val="tx1"/>
                </a:solidFill>
              </a:rPr>
              <a:t> </a:t>
            </a:r>
            <a:r>
              <a:rPr lang="en-US" i="1" dirty="0">
                <a:solidFill>
                  <a:schemeClr val="tx1"/>
                </a:solidFill>
              </a:rPr>
              <a:t>dx=</a:t>
            </a:r>
            <a:r>
              <a:rPr lang="en-US" i="1" dirty="0" err="1">
                <a:solidFill>
                  <a:schemeClr val="tx1"/>
                </a:solidFill>
              </a:rPr>
              <a:t>dy</a:t>
            </a:r>
            <a:r>
              <a:rPr lang="en-US" dirty="0">
                <a:solidFill>
                  <a:schemeClr val="tx1"/>
                </a:solidFill>
              </a:rPr>
              <a:t>=1)</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C4BB7397-F314-4D05-99D7-97F994678534}"/>
                  </a:ext>
                </a:extLst>
              </p:cNvPr>
              <p:cNvSpPr txBox="1"/>
              <p:nvPr/>
            </p:nvSpPr>
            <p:spPr>
              <a:xfrm>
                <a:off x="978925" y="2320954"/>
                <a:ext cx="5084506" cy="965392"/>
              </a:xfrm>
              <a:prstGeom prst="rect">
                <a:avLst/>
              </a:prstGeom>
              <a:noFill/>
            </p:spPr>
            <p:txBody>
              <a:bodyPr wrap="square">
                <a:spAutoFit/>
              </a:bodyPr>
              <a:lstStyle/>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𝒙</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𝒅𝒙</m:t>
                          </m:r>
                        </m:den>
                      </m:f>
                      <m:r>
                        <a:rPr lang="vi-VN" sz="1400" b="1" i="1" noProof="1" smtClean="0">
                          <a:solidFill>
                            <a:schemeClr val="tx1">
                              <a:lumMod val="95000"/>
                              <a:lumOff val="5000"/>
                            </a:schemeClr>
                          </a:solidFill>
                          <a:latin typeface="Cambria Math" panose="02040503050406030204" pitchFamily="18" charset="0"/>
                        </a:rPr>
                        <m:t>, </m:t>
                      </m:r>
                    </m:oMath>
                  </m:oMathPara>
                </a14:m>
                <a:endParaRPr lang="vi-VN" sz="1400" b="1" i="1" noProof="1">
                  <a:solidFill>
                    <a:schemeClr val="tx1">
                      <a:lumMod val="95000"/>
                      <a:lumOff val="5000"/>
                    </a:schemeClr>
                  </a:solidFill>
                  <a:latin typeface="Cambria Math" panose="02040503050406030204" pitchFamily="18" charset="0"/>
                </a:endParaRPr>
              </a:p>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𝒚</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𝒅𝒚</m:t>
                          </m:r>
                        </m:den>
                      </m:f>
                    </m:oMath>
                  </m:oMathPara>
                </a14:m>
                <a:endParaRPr lang="en-US" b="1" dirty="0"/>
              </a:p>
            </p:txBody>
          </p:sp>
        </mc:Choice>
        <mc:Fallback xmlns="">
          <p:sp>
            <p:nvSpPr>
              <p:cNvPr id="13" name="Hộp Văn bản 12">
                <a:extLst>
                  <a:ext uri="{FF2B5EF4-FFF2-40B4-BE49-F238E27FC236}">
                    <a16:creationId xmlns:a16="http://schemas.microsoft.com/office/drawing/2014/main" id="{C4BB7397-F314-4D05-99D7-97F994678534}"/>
                  </a:ext>
                </a:extLst>
              </p:cNvPr>
              <p:cNvSpPr txBox="1">
                <a:spLocks noRot="1" noChangeAspect="1" noMove="1" noResize="1" noEditPoints="1" noAdjustHandles="1" noChangeArrowheads="1" noChangeShapeType="1" noTextEdit="1"/>
              </p:cNvSpPr>
              <p:nvPr/>
            </p:nvSpPr>
            <p:spPr>
              <a:xfrm>
                <a:off x="978925" y="2320954"/>
                <a:ext cx="5084506" cy="965392"/>
              </a:xfrm>
              <a:prstGeom prst="rect">
                <a:avLst/>
              </a:prstGeom>
              <a:blipFill>
                <a:blip r:embed="rId3"/>
                <a:stretch>
                  <a:fillRect b="-2532"/>
                </a:stretch>
              </a:blipFill>
            </p:spPr>
            <p:txBody>
              <a:bodyPr/>
              <a:lstStyle/>
              <a:p>
                <a:r>
                  <a:rPr lang="en-US">
                    <a:noFill/>
                  </a:rPr>
                  <a:t> </a:t>
                </a:r>
              </a:p>
            </p:txBody>
          </p:sp>
        </mc:Fallback>
      </mc:AlternateContent>
      <p:sp>
        <p:nvSpPr>
          <p:cNvPr id="16" name="Hộp Văn bản 15">
            <a:extLst>
              <a:ext uri="{FF2B5EF4-FFF2-40B4-BE49-F238E27FC236}">
                <a16:creationId xmlns:a16="http://schemas.microsoft.com/office/drawing/2014/main" id="{BE789878-5330-4260-BACE-A02B5067ED9B}"/>
              </a:ext>
            </a:extLst>
          </p:cNvPr>
          <p:cNvSpPr txBox="1"/>
          <p:nvPr/>
        </p:nvSpPr>
        <p:spPr>
          <a:xfrm>
            <a:off x="978925" y="1854438"/>
            <a:ext cx="5084506" cy="307777"/>
          </a:xfrm>
          <a:prstGeom prst="rect">
            <a:avLst/>
          </a:prstGeom>
          <a:noFill/>
        </p:spPr>
        <p:txBody>
          <a:bodyPr wrap="square">
            <a:spAutoFit/>
          </a:bodyPr>
          <a:lstStyle/>
          <a:p>
            <a:pPr lvl="2"/>
            <a:r>
              <a:rPr lang="vi-VN" b="1" noProof="1">
                <a:solidFill>
                  <a:schemeClr val="tx1"/>
                </a:solidFill>
              </a:rPr>
              <a:t>Công thức tính xấp xỉ đạo hàm</a:t>
            </a:r>
          </a:p>
        </p:txBody>
      </p:sp>
    </p:spTree>
    <p:extLst>
      <p:ext uri="{BB962C8B-B14F-4D97-AF65-F5344CB8AC3E}">
        <p14:creationId xmlns:p14="http://schemas.microsoft.com/office/powerpoint/2010/main" val="198482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1029356" y="1572442"/>
            <a:ext cx="5085694" cy="523220"/>
          </a:xfrm>
          <a:prstGeom prst="rect">
            <a:avLst/>
          </a:prstGeom>
          <a:noFill/>
        </p:spPr>
        <p:txBody>
          <a:bodyPr wrap="square">
            <a:spAutoFit/>
          </a:bodyPr>
          <a:lstStyle/>
          <a:p>
            <a:r>
              <a:rPr lang="vi-VN" dirty="0">
                <a:solidFill>
                  <a:schemeClr val="tx1"/>
                </a:solidFill>
              </a:rPr>
              <a:t>Khi </a:t>
            </a:r>
            <a:r>
              <a:rPr lang="vi-VN" dirty="0" err="1">
                <a:solidFill>
                  <a:schemeClr val="tx1"/>
                </a:solidFill>
              </a:rPr>
              <a:t>nhắc</a:t>
            </a:r>
            <a:r>
              <a:rPr lang="vi-VN" dirty="0">
                <a:solidFill>
                  <a:schemeClr val="tx1"/>
                </a:solidFill>
              </a:rPr>
              <a:t> </a:t>
            </a:r>
            <a:r>
              <a:rPr lang="vi-VN" dirty="0" err="1">
                <a:solidFill>
                  <a:schemeClr val="tx1"/>
                </a:solidFill>
              </a:rPr>
              <a:t>đến</a:t>
            </a:r>
            <a:r>
              <a:rPr lang="vi-VN" dirty="0">
                <a:solidFill>
                  <a:schemeClr val="tx1"/>
                </a:solidFill>
              </a:rPr>
              <a:t>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thì</a:t>
            </a:r>
            <a:r>
              <a:rPr lang="vi-VN" dirty="0">
                <a:solidFill>
                  <a:schemeClr val="tx1"/>
                </a:solidFill>
              </a:rPr>
              <a:t> ta </a:t>
            </a:r>
            <a:r>
              <a:rPr lang="vi-VN" dirty="0" err="1">
                <a:solidFill>
                  <a:schemeClr val="tx1"/>
                </a:solidFill>
              </a:rPr>
              <a:t>thường</a:t>
            </a:r>
            <a:r>
              <a:rPr lang="vi-VN" dirty="0">
                <a:solidFill>
                  <a:schemeClr val="tx1"/>
                </a:solidFill>
              </a:rPr>
              <a:t> </a:t>
            </a:r>
            <a:r>
              <a:rPr lang="vi-VN" dirty="0" err="1">
                <a:solidFill>
                  <a:schemeClr val="tx1"/>
                </a:solidFill>
              </a:rPr>
              <a:t>nhắc</a:t>
            </a:r>
            <a:r>
              <a:rPr lang="vi-VN" dirty="0">
                <a:solidFill>
                  <a:schemeClr val="tx1"/>
                </a:solidFill>
              </a:rPr>
              <a:t> </a:t>
            </a:r>
            <a:r>
              <a:rPr lang="vi-VN" dirty="0" err="1">
                <a:solidFill>
                  <a:schemeClr val="tx1"/>
                </a:solidFill>
              </a:rPr>
              <a:t>tới</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cho </a:t>
            </a:r>
            <a:r>
              <a:rPr lang="vi-VN" dirty="0" err="1">
                <a:solidFill>
                  <a:schemeClr val="tx1"/>
                </a:solidFill>
              </a:rPr>
              <a:t>biết</a:t>
            </a:r>
            <a:r>
              <a:rPr lang="vi-VN" dirty="0">
                <a:solidFill>
                  <a:schemeClr val="tx1"/>
                </a:solidFill>
              </a:rPr>
              <a:t> </a:t>
            </a:r>
            <a:r>
              <a:rPr lang="vi-VN" dirty="0" err="1">
                <a:solidFill>
                  <a:schemeClr val="tx1"/>
                </a:solidFill>
              </a:rPr>
              <a:t>hàm</a:t>
            </a:r>
            <a:r>
              <a:rPr lang="vi-VN" dirty="0">
                <a:solidFill>
                  <a:schemeClr val="tx1"/>
                </a:solidFill>
              </a:rPr>
              <a:t> tăng </a:t>
            </a:r>
            <a:r>
              <a:rPr lang="vi-VN" dirty="0" err="1">
                <a:solidFill>
                  <a:schemeClr val="tx1"/>
                </a:solidFill>
              </a:rPr>
              <a:t>mạnh</a:t>
            </a:r>
            <a:r>
              <a:rPr lang="vi-VN" dirty="0">
                <a:solidFill>
                  <a:schemeClr val="tx1"/>
                </a:solidFill>
              </a:rPr>
              <a:t> như </a:t>
            </a:r>
            <a:r>
              <a:rPr lang="vi-VN" dirty="0" err="1">
                <a:solidFill>
                  <a:schemeClr val="tx1"/>
                </a:solidFill>
              </a:rPr>
              <a:t>thế</a:t>
            </a:r>
            <a:r>
              <a:rPr lang="vi-VN" dirty="0">
                <a:solidFill>
                  <a:schemeClr val="tx1"/>
                </a:solidFill>
              </a:rPr>
              <a:t> </a:t>
            </a:r>
            <a:r>
              <a:rPr lang="vi-VN" dirty="0" err="1">
                <a:solidFill>
                  <a:schemeClr val="tx1"/>
                </a:solidFill>
              </a:rPr>
              <a:t>nào</a:t>
            </a:r>
            <a:r>
              <a:rPr lang="vi-VN" dirty="0">
                <a:solidFill>
                  <a:schemeClr val="tx1"/>
                </a:solidFill>
              </a:rPr>
              <a:t>.</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AB50ECAC-065D-4B2B-B306-E53786CA5DEC}"/>
                  </a:ext>
                </a:extLst>
              </p:cNvPr>
              <p:cNvSpPr txBox="1"/>
              <p:nvPr/>
            </p:nvSpPr>
            <p:spPr>
              <a:xfrm>
                <a:off x="1265099" y="2361736"/>
                <a:ext cx="5085694" cy="1081835"/>
              </a:xfrm>
              <a:prstGeom prst="rect">
                <a:avLst/>
              </a:prstGeom>
              <a:noFill/>
            </p:spPr>
            <p:txBody>
              <a:bodyPr wrap="square">
                <a:spAutoFit/>
              </a:bodyPr>
              <a:lstStyle/>
              <a:p>
                <a:pPr lvl="2"/>
                <a:r>
                  <a:rPr lang="vi-VN" dirty="0">
                    <a:solidFill>
                      <a:schemeClr val="tx1"/>
                    </a:solidFill>
                  </a:rPr>
                  <a:t>Ví </a:t>
                </a:r>
                <a:r>
                  <a:rPr lang="vi-VN" dirty="0" err="1">
                    <a:solidFill>
                      <a:schemeClr val="tx1"/>
                    </a:solidFill>
                  </a:rPr>
                  <a:t>dụ</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hàm</a:t>
                </a:r>
                <a:r>
                  <a:rPr lang="vi-VN" dirty="0">
                    <a:solidFill>
                      <a:schemeClr val="tx1"/>
                    </a:solidFill>
                  </a:rPr>
                  <a:t> 1 </a:t>
                </a:r>
                <a:r>
                  <a:rPr lang="vi-VN" dirty="0" err="1">
                    <a:solidFill>
                      <a:schemeClr val="tx1"/>
                    </a:solidFill>
                  </a:rPr>
                  <a:t>chiều</a:t>
                </a:r>
                <a:r>
                  <a:rPr lang="vi-VN" dirty="0">
                    <a:solidFill>
                      <a:schemeClr val="tx1"/>
                    </a:solidFill>
                  </a:rPr>
                  <a:t>: f(x) = </a:t>
                </a:r>
                <a14:m>
                  <m:oMath xmlns:m="http://schemas.openxmlformats.org/officeDocument/2006/math">
                    <m:sSup>
                      <m:sSupPr>
                        <m:ctrlPr>
                          <a:rPr lang="vi-VN" i="1" smtClean="0">
                            <a:solidFill>
                              <a:schemeClr val="tx1"/>
                            </a:solidFill>
                            <a:latin typeface="Cambria Math" panose="02040503050406030204" pitchFamily="18" charset="0"/>
                          </a:rPr>
                        </m:ctrlPr>
                      </m:sSupPr>
                      <m:e>
                        <m:r>
                          <a:rPr lang="vi-VN" i="1" smtClean="0">
                            <a:solidFill>
                              <a:schemeClr val="tx1"/>
                            </a:solidFill>
                            <a:latin typeface="Cambria Math" panose="02040503050406030204" pitchFamily="18" charset="0"/>
                          </a:rPr>
                          <m:t>𝑥</m:t>
                        </m:r>
                      </m:e>
                      <m:sup>
                        <m:r>
                          <a:rPr lang="vi-VN" i="0" smtClean="0">
                            <a:solidFill>
                              <a:schemeClr val="tx1"/>
                            </a:solidFill>
                            <a:latin typeface="Cambria Math" panose="02040503050406030204" pitchFamily="18" charset="0"/>
                          </a:rPr>
                          <m:t>2</m:t>
                        </m:r>
                      </m:sup>
                    </m:sSup>
                  </m:oMath>
                </a14:m>
                <a:r>
                  <a:rPr lang="vi-VN" dirty="0" err="1">
                    <a:solidFill>
                      <a:schemeClr val="tx1"/>
                    </a:solidFill>
                  </a:rPr>
                  <a:t>thì</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nó</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ký</a:t>
                </a:r>
                <a:r>
                  <a:rPr lang="vi-VN" dirty="0">
                    <a:solidFill>
                      <a:schemeClr val="tx1"/>
                    </a:solidFill>
                  </a:rPr>
                  <a:t> </a:t>
                </a:r>
                <a:r>
                  <a:rPr lang="vi-VN" dirty="0" err="1">
                    <a:solidFill>
                      <a:schemeClr val="tx1"/>
                    </a:solidFill>
                  </a:rPr>
                  <a:t>hiệu</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tính</a:t>
                </a:r>
                <a:r>
                  <a:rPr lang="vi-VN" dirty="0">
                    <a:solidFill>
                      <a:schemeClr val="tx1"/>
                    </a:solidFill>
                  </a:rPr>
                  <a:t> như sau: </a:t>
                </a:r>
                <a:r>
                  <a:rPr lang="vi-VN" dirty="0" err="1">
                    <a:solidFill>
                      <a:schemeClr val="tx1"/>
                    </a:solidFill>
                  </a:rPr>
                  <a:t>Grad</a:t>
                </a:r>
                <a:r>
                  <a:rPr lang="vi-VN" dirty="0">
                    <a:solidFill>
                      <a:schemeClr val="tx1"/>
                    </a:solidFill>
                  </a:rPr>
                  <a:t>(x) = </a:t>
                </a:r>
                <a14:m>
                  <m:oMath xmlns:m="http://schemas.openxmlformats.org/officeDocument/2006/math">
                    <m:f>
                      <m:fPr>
                        <m:ctrlPr>
                          <a:rPr lang="vi-VN" i="1" dirty="0" smtClean="0">
                            <a:solidFill>
                              <a:schemeClr val="tx1"/>
                            </a:solidFill>
                            <a:latin typeface="Cambria Math" panose="02040503050406030204" pitchFamily="18" charset="0"/>
                          </a:rPr>
                        </m:ctrlPr>
                      </m:fPr>
                      <m:num>
                        <m:r>
                          <a:rPr lang="vi-VN" dirty="0">
                            <a:solidFill>
                              <a:schemeClr val="tx1"/>
                            </a:solidFill>
                            <a:latin typeface="Cambria Math" panose="02040503050406030204" pitchFamily="18" charset="0"/>
                          </a:rPr>
                          <m:t>𝜕</m:t>
                        </m:r>
                        <m:r>
                          <a:rPr lang="vi-VN" i="1" dirty="0">
                            <a:solidFill>
                              <a:schemeClr val="tx1"/>
                            </a:solidFill>
                            <a:latin typeface="Cambria Math" panose="02040503050406030204" pitchFamily="18" charset="0"/>
                          </a:rPr>
                          <m:t>𝑓</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num>
                      <m:den>
                        <m:r>
                          <a:rPr lang="vi-VN" i="0" dirty="0">
                            <a:solidFill>
                              <a:schemeClr val="tx1"/>
                            </a:solidFill>
                            <a:latin typeface="Cambria Math" panose="02040503050406030204" pitchFamily="18" charset="0"/>
                          </a:rPr>
                          <m:t>𝜕</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den>
                    </m:f>
                    <m:r>
                      <a:rPr lang="en-US" b="0" i="0" dirty="0" smtClean="0">
                        <a:solidFill>
                          <a:schemeClr val="tx1"/>
                        </a:solidFill>
                        <a:latin typeface="Cambria Math" panose="02040503050406030204" pitchFamily="18" charset="0"/>
                      </a:rPr>
                      <m:t>=2</m:t>
                    </m:r>
                    <m:r>
                      <m:rPr>
                        <m:sty m:val="p"/>
                      </m:rPr>
                      <a:rPr lang="en-US" b="0" i="0" dirty="0" smtClean="0">
                        <a:solidFill>
                          <a:schemeClr val="tx1"/>
                        </a:solidFill>
                        <a:latin typeface="Cambria Math" panose="02040503050406030204" pitchFamily="18" charset="0"/>
                      </a:rPr>
                      <m:t>x</m:t>
                    </m:r>
                  </m:oMath>
                </a14:m>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(2) = 4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là</a:t>
                </a:r>
                <a:r>
                  <a:rPr lang="vi-VN" dirty="0">
                    <a:solidFill>
                      <a:schemeClr val="tx1"/>
                    </a:solidFill>
                  </a:rPr>
                  <a:t> bên </a:t>
                </a:r>
                <a:r>
                  <a:rPr lang="vi-VN" dirty="0" err="1">
                    <a:solidFill>
                      <a:schemeClr val="tx1"/>
                    </a:solidFill>
                  </a:rPr>
                  <a:t>phải</a:t>
                </a:r>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(-1) = - 2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nằm</a:t>
                </a:r>
                <a:r>
                  <a:rPr lang="vi-VN" dirty="0">
                    <a:solidFill>
                      <a:schemeClr val="tx1"/>
                    </a:solidFill>
                  </a:rPr>
                  <a:t> ở bên </a:t>
                </a:r>
                <a:r>
                  <a:rPr lang="vi-VN" dirty="0" err="1">
                    <a:solidFill>
                      <a:schemeClr val="tx1"/>
                    </a:solidFill>
                  </a:rPr>
                  <a:t>trái</a:t>
                </a:r>
                <a:r>
                  <a:rPr lang="vi-VN" dirty="0">
                    <a:solidFill>
                      <a:schemeClr val="tx1"/>
                    </a:solidFill>
                  </a:rPr>
                  <a:t>.</a:t>
                </a:r>
              </a:p>
            </p:txBody>
          </p:sp>
        </mc:Choice>
        <mc:Fallback xmlns="">
          <p:sp>
            <p:nvSpPr>
              <p:cNvPr id="13" name="Hộp Văn bản 12">
                <a:extLst>
                  <a:ext uri="{FF2B5EF4-FFF2-40B4-BE49-F238E27FC236}">
                    <a16:creationId xmlns:a16="http://schemas.microsoft.com/office/drawing/2014/main" id="{AB50ECAC-065D-4B2B-B306-E53786CA5DEC}"/>
                  </a:ext>
                </a:extLst>
              </p:cNvPr>
              <p:cNvSpPr txBox="1">
                <a:spLocks noRot="1" noChangeAspect="1" noMove="1" noResize="1" noEditPoints="1" noAdjustHandles="1" noChangeArrowheads="1" noChangeShapeType="1" noTextEdit="1"/>
              </p:cNvSpPr>
              <p:nvPr/>
            </p:nvSpPr>
            <p:spPr>
              <a:xfrm>
                <a:off x="1265099" y="2361736"/>
                <a:ext cx="5085694" cy="1081835"/>
              </a:xfrm>
              <a:prstGeom prst="rect">
                <a:avLst/>
              </a:prstGeom>
              <a:blipFill>
                <a:blip r:embed="rId3"/>
                <a:stretch>
                  <a:fillRect l="-360" t="-562" b="-5056"/>
                </a:stretch>
              </a:blipFill>
            </p:spPr>
            <p:txBody>
              <a:bodyPr/>
              <a:lstStyle/>
              <a:p>
                <a:r>
                  <a:rPr lang="en-US">
                    <a:noFill/>
                  </a:rPr>
                  <a:t> </a:t>
                </a:r>
              </a:p>
            </p:txBody>
          </p:sp>
        </mc:Fallback>
      </mc:AlternateContent>
    </p:spTree>
    <p:extLst>
      <p:ext uri="{BB962C8B-B14F-4D97-AF65-F5344CB8AC3E}">
        <p14:creationId xmlns:p14="http://schemas.microsoft.com/office/powerpoint/2010/main" val="245249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6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1002375" y="294136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703550" y="4345823"/>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4371975" y="4345823"/>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6312825" y="4345822"/>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Tree>
    <p:extLst>
      <p:ext uri="{BB962C8B-B14F-4D97-AF65-F5344CB8AC3E}">
        <p14:creationId xmlns:p14="http://schemas.microsoft.com/office/powerpoint/2010/main" val="42018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Tree>
    <p:extLst>
      <p:ext uri="{BB962C8B-B14F-4D97-AF65-F5344CB8AC3E}">
        <p14:creationId xmlns:p14="http://schemas.microsoft.com/office/powerpoint/2010/main" val="425175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Tree>
    <p:extLst>
      <p:ext uri="{BB962C8B-B14F-4D97-AF65-F5344CB8AC3E}">
        <p14:creationId xmlns:p14="http://schemas.microsoft.com/office/powerpoint/2010/main" val="130245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Tree>
    <p:extLst>
      <p:ext uri="{BB962C8B-B14F-4D97-AF65-F5344CB8AC3E}">
        <p14:creationId xmlns:p14="http://schemas.microsoft.com/office/powerpoint/2010/main" val="46100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Tree>
    <p:extLst>
      <p:ext uri="{BB962C8B-B14F-4D97-AF65-F5344CB8AC3E}">
        <p14:creationId xmlns:p14="http://schemas.microsoft.com/office/powerpoint/2010/main" val="134648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Tree>
    <p:extLst>
      <p:ext uri="{BB962C8B-B14F-4D97-AF65-F5344CB8AC3E}">
        <p14:creationId xmlns:p14="http://schemas.microsoft.com/office/powerpoint/2010/main" val="423010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30102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45266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34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r>
                        <a:rPr lang="vi-VN"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3</m:t>
                          </m:r>
                          <m:r>
                            <a:rPr lang="vi-VN"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r>
                        <a:rPr lang="vi-VN"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362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90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Tree>
    <p:extLst>
      <p:ext uri="{BB962C8B-B14F-4D97-AF65-F5344CB8AC3E}">
        <p14:creationId xmlns:p14="http://schemas.microsoft.com/office/powerpoint/2010/main" val="286690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30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1146F7C-0EA8-4F42-AD27-B7D73678FD69}"/>
                  </a:ext>
                </a:extLst>
              </p:cNvPr>
              <p:cNvSpPr txBox="1">
                <a:spLocks/>
              </p:cNvSpPr>
              <p:nvPr/>
            </p:nvSpPr>
            <p:spPr>
              <a:xfrm>
                <a:off x="851231" y="1678469"/>
                <a:ext cx="7579519" cy="3643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14:m>
                  <m:oMath xmlns:m="http://schemas.openxmlformats.org/officeDocument/2006/math">
                    <m:r>
                      <a:rPr lang="en-US" sz="1800" i="1" smtClean="0">
                        <a:latin typeface="Cambria Math" panose="02040503050406030204" pitchFamily="18" charset="0"/>
                      </a:rPr>
                      <m:t> </m:t>
                    </m:r>
                    <m:f>
                      <m:fPr>
                        <m:ctrlPr>
                          <a:rPr lang="en-US" sz="1800" i="1" smtClean="0">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e>
                          <m:sup>
                            <m:r>
                              <a:rPr lang="en-US" sz="1800" i="1">
                                <a:latin typeface="Cambria Math" panose="02040503050406030204" pitchFamily="18" charset="0"/>
                              </a:rPr>
                              <m:t>2</m:t>
                            </m:r>
                          </m:sup>
                        </m:sSup>
                      </m:den>
                    </m:f>
                  </m:oMath>
                </a14:m>
                <a:r>
                  <a:rPr lang="en-US" sz="1800" dirty="0"/>
                  <a:t>=</a:t>
                </a:r>
                <a14:m>
                  <m:oMath xmlns:m="http://schemas.openxmlformats.org/officeDocument/2006/math">
                    <m:f>
                      <m:fPr>
                        <m:ctrlPr>
                          <a:rPr lang="en-US" sz="1800" i="1">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den>
                    </m:f>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𝑓</m:t>
                        </m:r>
                      </m:num>
                      <m:den>
                        <m:r>
                          <a:rPr lang="en-US" sz="1800" i="1" smtClean="0">
                            <a:latin typeface="Cambria Math" panose="02040503050406030204" pitchFamily="18" charset="0"/>
                          </a:rPr>
                          <m:t>𝑑𝑥</m:t>
                        </m:r>
                      </m:den>
                    </m:f>
                    <m:r>
                      <a:rPr lang="en-US" sz="1800" i="1" smtClean="0">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den>
                    </m:f>
                    <m:d>
                      <m:dPr>
                        <m:ctrlPr>
                          <a:rPr lang="en-US" sz="1800" i="1">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m:t>
                            </m:r>
                            <m:r>
                              <a:rPr lang="en-US" sz="1800" i="1" smtClean="0">
                                <a:latin typeface="Cambria Math" panose="02040503050406030204" pitchFamily="18" charset="0"/>
                              </a:rPr>
                              <m:t>1</m:t>
                            </m:r>
                            <m:r>
                              <a:rPr lang="en-US" sz="1800" i="1" smtClean="0">
                                <a:latin typeface="Cambria Math" panose="02040503050406030204" pitchFamily="18" charset="0"/>
                              </a:rPr>
                              <m:t>,</m:t>
                            </m:r>
                            <m:r>
                              <a:rPr lang="en-US" sz="1800" i="1" smtClean="0">
                                <a:latin typeface="Cambria Math" panose="02040503050406030204" pitchFamily="18" charset="0"/>
                              </a:rPr>
                              <m:t>𝑦</m:t>
                            </m:r>
                          </m:e>
                        </m:d>
                        <m:r>
                          <a:rPr lang="en-US" sz="1800" i="1" smtClean="0">
                            <a:latin typeface="Cambria Math" panose="02040503050406030204" pitchFamily="18" charset="0"/>
                          </a:rPr>
                          <m:t>−</m:t>
                        </m:r>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m:t>
                            </m:r>
                            <m:r>
                              <a:rPr lang="en-US" sz="1800" i="1" smtClean="0">
                                <a:latin typeface="Cambria Math" panose="02040503050406030204" pitchFamily="18" charset="0"/>
                              </a:rPr>
                              <m:t>𝑦</m:t>
                            </m:r>
                          </m:e>
                        </m:d>
                      </m:e>
                    </m:d>
                  </m:oMath>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e>
                      </m:d>
                      <m:r>
                        <a:rPr lang="en-US" sz="1800" i="1" smtClean="0">
                          <a:latin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smtClean="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oMath>
                  </m:oMathPara>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smtClean="0">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oMath>
                  </m:oMathPara>
                </a14:m>
                <a:endParaRPr lang="en-US" sz="1800" dirty="0"/>
              </a:p>
              <a:p>
                <a:pPr marL="127000" indent="0">
                  <a:buNone/>
                </a:pPr>
                <a:endParaRPr lang="en-US" sz="1800" dirty="0"/>
              </a:p>
              <a:p>
                <a:pPr marL="127000" indent="0">
                  <a:buNone/>
                </a:pPr>
                <a:r>
                  <a:rPr lang="en-US" sz="1800" dirty="0" err="1"/>
                  <a:t>Tương</a:t>
                </a:r>
                <a:r>
                  <a:rPr lang="en-US" sz="1800" dirty="0"/>
                  <a:t> </a:t>
                </a:r>
                <a:r>
                  <a:rPr lang="en-US" sz="1800" dirty="0" err="1"/>
                  <a:t>tự</a:t>
                </a:r>
                <a:r>
                  <a:rPr lang="en-US" sz="1800" dirty="0"/>
                  <a:t> ta </a:t>
                </a:r>
                <a:r>
                  <a:rPr lang="en-US" sz="1800" dirty="0" err="1"/>
                  <a:t>có</a:t>
                </a:r>
                <a:endParaRPr lang="en-US" sz="1800" dirty="0"/>
              </a:p>
              <a:p>
                <a14:m>
                  <m:oMath xmlns:m="http://schemas.openxmlformats.org/officeDocument/2006/math">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m:t>
                        </m:r>
                        <m:r>
                          <a:rPr lang="en-US" sz="1800" i="1" smtClean="0">
                            <a:latin typeface="Cambria Math" panose="02040503050406030204" pitchFamily="18" charset="0"/>
                          </a:rPr>
                          <m:t>1</m:t>
                        </m:r>
                      </m:e>
                    </m:d>
                    <m:r>
                      <a:rPr lang="en-US" sz="1800" i="1">
                        <a:latin typeface="Cambria Math" panose="02040503050406030204" pitchFamily="18" charset="0"/>
                      </a:rPr>
                      <m:t>−</m:t>
                    </m:r>
                    <m:r>
                      <a:rPr lang="en-US" sz="1800" i="1">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m:t>
                        </m:r>
                        <m:r>
                          <a:rPr lang="en-US" sz="1800" i="1" smtClean="0">
                            <a:latin typeface="Cambria Math" panose="02040503050406030204" pitchFamily="18" charset="0"/>
                          </a:rPr>
                          <m:t>1</m:t>
                        </m:r>
                      </m:e>
                    </m:d>
                  </m:oMath>
                </a14:m>
                <a:endParaRPr lang="en-US" sz="1800" dirty="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r>
                      <a:rPr lang="en-US" sz="1800" i="1" smtClean="0">
                        <a:latin typeface="Cambria Math" panose="02040503050406030204" pitchFamily="18" charset="0"/>
                      </a:rPr>
                      <m:t>4</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1</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1</m:t>
                        </m:r>
                      </m:e>
                    </m:d>
                  </m:oMath>
                </a14:m>
                <a:endParaRPr lang="en-US" sz="1800" dirty="0"/>
              </a:p>
              <a:p>
                <a:endParaRPr lang="en-US"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oMath>
                </a14:m>
                <a:endParaRPr lang="en-US" sz="1800" b="0" i="1" dirty="0">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m:t>
                      </m:r>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m:oMathPara>
                </a14:m>
                <a:endParaRPr lang="en-US" sz="1800"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a14:m>
                <a:r>
                  <a:rPr lang="en-US" sz="1800" dirty="0"/>
                  <a:t>H</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oMath>
                </a14:m>
                <a:endParaRPr lang="en-US" sz="1800" dirty="0"/>
              </a:p>
              <a:p>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endParaRPr lang="en-US" dirty="0"/>
              </a:p>
            </p:txBody>
          </p:sp>
        </mc:Choice>
        <mc:Fallback xmlns="">
          <p:sp>
            <p:nvSpPr>
              <p:cNvPr id="6" name="Content Placeholder 2">
                <a:extLst>
                  <a:ext uri="{FF2B5EF4-FFF2-40B4-BE49-F238E27FC236}">
                    <a16:creationId xmlns:a16="http://schemas.microsoft.com/office/drawing/2014/main" id="{61146F7C-0EA8-4F42-AD27-B7D73678FD69}"/>
                  </a:ext>
                </a:extLst>
              </p:cNvPr>
              <p:cNvSpPr txBox="1">
                <a:spLocks noRot="1" noChangeAspect="1" noMove="1" noResize="1" noEditPoints="1" noAdjustHandles="1" noChangeArrowheads="1" noChangeShapeType="1" noTextEdit="1"/>
              </p:cNvSpPr>
              <p:nvPr/>
            </p:nvSpPr>
            <p:spPr>
              <a:xfrm>
                <a:off x="851231" y="1678469"/>
                <a:ext cx="7579519" cy="3643624"/>
              </a:xfrm>
              <a:prstGeom prst="rect">
                <a:avLst/>
              </a:prstGeom>
              <a:blipFill>
                <a:blip r:embed="rId3"/>
                <a:stretch>
                  <a:fillRect t="-969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7954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Mask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Tree>
    <p:extLst>
      <p:ext uri="{BB962C8B-B14F-4D97-AF65-F5344CB8AC3E}">
        <p14:creationId xmlns:p14="http://schemas.microsoft.com/office/powerpoint/2010/main" val="188199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A12D306-BBEE-40E3-9FD8-2473BA85FC01}"/>
              </a:ext>
            </a:extLst>
          </p:cNvPr>
          <p:cNvSpPr txBox="1"/>
          <p:nvPr/>
        </p:nvSpPr>
        <p:spPr>
          <a:xfrm>
            <a:off x="982265" y="1598949"/>
            <a:ext cx="6779419" cy="1754326"/>
          </a:xfrm>
          <a:prstGeom prst="rect">
            <a:avLst/>
          </a:prstGeom>
          <a:noFill/>
        </p:spPr>
        <p:txBody>
          <a:bodyPr wrap="square" rtlCol="0">
            <a:spAutoFit/>
          </a:bodyPr>
          <a:lstStyle/>
          <a:p>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do John Canny ở </a:t>
            </a:r>
            <a:r>
              <a:rPr lang="en-US" sz="1800" dirty="0" err="1">
                <a:solidFill>
                  <a:schemeClr val="tx1"/>
                </a:solidFill>
                <a:effectLst/>
                <a:latin typeface="Times New Roman" panose="02020603050405020304" pitchFamily="18" charset="0"/>
                <a:ea typeface="Calibri" panose="020F0502020204030204" pitchFamily="34" charset="0"/>
              </a:rPr>
              <a:t>phòng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nghiệm</a:t>
            </a:r>
            <a:r>
              <a:rPr lang="en-US" sz="1800" dirty="0">
                <a:solidFill>
                  <a:schemeClr val="tx1"/>
                </a:solidFill>
                <a:effectLst/>
                <a:latin typeface="Times New Roman" panose="02020603050405020304" pitchFamily="18" charset="0"/>
                <a:ea typeface="Calibri" panose="020F0502020204030204" pitchFamily="34" charset="0"/>
              </a:rPr>
              <a:t> MIT </a:t>
            </a:r>
            <a:r>
              <a:rPr lang="en-US" sz="1800" dirty="0" err="1">
                <a:solidFill>
                  <a:schemeClr val="tx1"/>
                </a:solidFill>
                <a:effectLst/>
                <a:latin typeface="Times New Roman" panose="02020603050405020304" pitchFamily="18" charset="0"/>
                <a:ea typeface="Calibri" panose="020F0502020204030204" pitchFamily="34" charset="0"/>
              </a:rPr>
              <a:t>khởi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xướng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năm</a:t>
            </a:r>
            <a:r>
              <a:rPr lang="en-US" sz="1800" dirty="0">
                <a:solidFill>
                  <a:schemeClr val="tx1"/>
                </a:solidFill>
                <a:effectLst/>
                <a:latin typeface="Times New Roman" panose="02020603050405020304" pitchFamily="18" charset="0"/>
                <a:ea typeface="Calibri" panose="020F0502020204030204" pitchFamily="34" charset="0"/>
              </a:rPr>
              <a:t> 1986. Canny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đưa</a:t>
            </a:r>
            <a:r>
              <a:rPr lang="en-US" sz="1800" dirty="0">
                <a:solidFill>
                  <a:schemeClr val="tx1"/>
                </a:solidFill>
                <a:effectLst/>
                <a:latin typeface="Times New Roman" panose="02020603050405020304" pitchFamily="18" charset="0"/>
                <a:ea typeface="Calibri" panose="020F0502020204030204" pitchFamily="34" charset="0"/>
              </a:rPr>
              <a:t> ra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hợp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biên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phải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Ông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trình</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ưu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nhất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đó</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gọi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Canny. </a:t>
            </a:r>
            <a:r>
              <a:rPr lang="en-US" sz="1800" dirty="0" err="1">
                <a:solidFill>
                  <a:schemeClr val="tx1"/>
                </a:solidFill>
                <a:effectLst/>
                <a:latin typeface="Times New Roman" panose="02020603050405020304" pitchFamily="18" charset="0"/>
                <a:ea typeface="Calibri" panose="020F0502020204030204" pitchFamily="34" charset="0"/>
              </a:rPr>
              <a:t>Bây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giờ</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chúng</a:t>
            </a:r>
            <a:r>
              <a:rPr lang="en-US" sz="1800" dirty="0">
                <a:solidFill>
                  <a:schemeClr val="tx1"/>
                </a:solidFill>
                <a:effectLst/>
                <a:latin typeface="Times New Roman" panose="02020603050405020304" pitchFamily="18" charset="0"/>
                <a:ea typeface="Calibri" panose="020F0502020204030204" pitchFamily="34" charset="0"/>
              </a:rPr>
              <a:t> ta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hiểu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hoạt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động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triển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khai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thuật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endParaRPr lang="en-US" dirty="0">
              <a:solidFill>
                <a:schemeClr val="tx1"/>
              </a:solidFill>
            </a:endParaRPr>
          </a:p>
        </p:txBody>
      </p:sp>
    </p:spTree>
    <p:extLst>
      <p:ext uri="{BB962C8B-B14F-4D97-AF65-F5344CB8AC3E}">
        <p14:creationId xmlns:p14="http://schemas.microsoft.com/office/powerpoint/2010/main" val="2167057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tiếng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ồn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370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1233487" y="1526468"/>
            <a:ext cx="4762500" cy="1384995"/>
          </a:xfrm>
          <a:prstGeom prst="rect">
            <a:avLst/>
          </a:prstGeom>
          <a:noFill/>
        </p:spPr>
        <p:txBody>
          <a:bodyPr wrap="square">
            <a:spAutoFit/>
          </a:bodyPr>
          <a:lstStyle/>
          <a:p>
            <a:r>
              <a:rPr lang="vi-VN" dirty="0" err="1">
                <a:solidFill>
                  <a:schemeClr val="tx1"/>
                </a:solidFill>
              </a:rPr>
              <a:t>Nó</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bộ</a:t>
            </a:r>
            <a:r>
              <a:rPr lang="vi-VN" dirty="0">
                <a:solidFill>
                  <a:schemeClr val="tx1"/>
                </a:solidFill>
              </a:rPr>
              <a:t> </a:t>
            </a:r>
            <a:r>
              <a:rPr lang="vi-VN" dirty="0" err="1">
                <a:solidFill>
                  <a:schemeClr val="tx1"/>
                </a:solidFill>
              </a:rPr>
              <a:t>lọc</a:t>
            </a:r>
            <a:r>
              <a:rPr lang="vi-VN" dirty="0">
                <a:solidFill>
                  <a:schemeClr val="tx1"/>
                </a:solidFill>
              </a:rPr>
              <a:t> </a:t>
            </a:r>
            <a:r>
              <a:rPr lang="vi-VN" dirty="0" err="1">
                <a:solidFill>
                  <a:schemeClr val="tx1"/>
                </a:solidFill>
              </a:rPr>
              <a:t>Gaussian</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loại</a:t>
            </a:r>
            <a:r>
              <a:rPr lang="vi-VN" dirty="0">
                <a:solidFill>
                  <a:schemeClr val="tx1"/>
                </a:solidFill>
              </a:rPr>
              <a:t> </a:t>
            </a:r>
            <a:r>
              <a:rPr lang="vi-VN" dirty="0" err="1">
                <a:solidFill>
                  <a:schemeClr val="tx1"/>
                </a:solidFill>
              </a:rPr>
              <a:t>bỏ</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khỏi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đó</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bở</a:t>
            </a:r>
            <a:r>
              <a:rPr lang="en-US" dirty="0" err="1">
                <a:solidFill>
                  <a:schemeClr val="tx1"/>
                </a:solidFill>
              </a:rPr>
              <a:t>i</a:t>
            </a:r>
            <a:r>
              <a:rPr lang="vi-VN" dirty="0">
                <a:solidFill>
                  <a:schemeClr val="tx1"/>
                </a:solidFill>
              </a:rPr>
              <a:t> </a:t>
            </a:r>
            <a:r>
              <a:rPr lang="vi-VN" dirty="0" err="1">
                <a:solidFill>
                  <a:schemeClr val="tx1"/>
                </a:solidFill>
              </a:rPr>
              <a:t>vì</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coi </a:t>
            </a:r>
            <a:r>
              <a:rPr lang="vi-VN" dirty="0" err="1">
                <a:solidFill>
                  <a:schemeClr val="tx1"/>
                </a:solidFill>
              </a:rPr>
              <a:t>là</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do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đột</a:t>
            </a:r>
            <a:r>
              <a:rPr lang="vi-VN" dirty="0">
                <a:solidFill>
                  <a:schemeClr val="tx1"/>
                </a:solidFill>
              </a:rPr>
              <a:t> </a:t>
            </a:r>
            <a:r>
              <a:rPr lang="vi-VN" dirty="0" err="1">
                <a:solidFill>
                  <a:schemeClr val="tx1"/>
                </a:solidFill>
              </a:rPr>
              <a:t>ngột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máy</a:t>
            </a:r>
            <a:r>
              <a:rPr lang="vi-VN" dirty="0">
                <a:solidFill>
                  <a:schemeClr val="tx1"/>
                </a:solidFill>
              </a:rPr>
              <a:t> </a:t>
            </a:r>
            <a:r>
              <a:rPr lang="vi-VN" dirty="0" err="1">
                <a:solidFill>
                  <a:schemeClr val="tx1"/>
                </a:solidFill>
              </a:rPr>
              <a:t>dò</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Tổng</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phần</a:t>
            </a:r>
            <a:r>
              <a:rPr lang="vi-VN" dirty="0">
                <a:solidFill>
                  <a:schemeClr val="tx1"/>
                </a:solidFill>
              </a:rPr>
              <a:t> </a:t>
            </a:r>
            <a:r>
              <a:rPr lang="vi-VN" dirty="0" err="1">
                <a:solidFill>
                  <a:schemeClr val="tx1"/>
                </a:solidFill>
              </a:rPr>
              <a:t>tử</a:t>
            </a:r>
            <a:r>
              <a:rPr lang="vi-VN" dirty="0">
                <a:solidFill>
                  <a:schemeClr val="tx1"/>
                </a:solidFill>
              </a:rPr>
              <a:t> trong </a:t>
            </a:r>
            <a:r>
              <a:rPr lang="vi-VN" dirty="0" err="1">
                <a:solidFill>
                  <a:schemeClr val="tx1"/>
                </a:solidFill>
              </a:rPr>
              <a:t>hạt</a:t>
            </a:r>
            <a:r>
              <a:rPr lang="vi-VN" dirty="0">
                <a:solidFill>
                  <a:schemeClr val="tx1"/>
                </a:solidFill>
              </a:rPr>
              <a:t> nhân </a:t>
            </a:r>
            <a:r>
              <a:rPr lang="vi-VN" dirty="0" err="1">
                <a:solidFill>
                  <a:schemeClr val="tx1"/>
                </a:solidFill>
              </a:rPr>
              <a:t>Gaussian</a:t>
            </a:r>
            <a:r>
              <a:rPr lang="vi-VN" dirty="0">
                <a:solidFill>
                  <a:schemeClr val="tx1"/>
                </a:solidFill>
              </a:rPr>
              <a:t> </a:t>
            </a:r>
            <a:r>
              <a:rPr lang="vi-VN" dirty="0" err="1">
                <a:solidFill>
                  <a:schemeClr val="tx1"/>
                </a:solidFill>
              </a:rPr>
              <a:t>là</a:t>
            </a:r>
            <a:r>
              <a:rPr lang="vi-VN" dirty="0">
                <a:solidFill>
                  <a:schemeClr val="tx1"/>
                </a:solidFill>
              </a:rPr>
              <a:t> 1, do </a:t>
            </a:r>
            <a:r>
              <a:rPr lang="vi-VN" dirty="0" err="1">
                <a:solidFill>
                  <a:schemeClr val="tx1"/>
                </a:solidFill>
              </a:rPr>
              <a:t>đó</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phải</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chuẩn</a:t>
            </a:r>
            <a:r>
              <a:rPr lang="vi-VN" dirty="0">
                <a:solidFill>
                  <a:schemeClr val="tx1"/>
                </a:solidFill>
              </a:rPr>
              <a:t> </a:t>
            </a:r>
            <a:r>
              <a:rPr lang="vi-VN" dirty="0" err="1">
                <a:solidFill>
                  <a:schemeClr val="tx1"/>
                </a:solidFill>
              </a:rPr>
              <a:t>hóa</a:t>
            </a:r>
            <a:r>
              <a:rPr lang="vi-VN" dirty="0">
                <a:solidFill>
                  <a:schemeClr val="tx1"/>
                </a:solidFill>
              </a:rPr>
              <a:t> </a:t>
            </a:r>
            <a:r>
              <a:rPr lang="vi-VN" dirty="0" err="1">
                <a:solidFill>
                  <a:schemeClr val="tx1"/>
                </a:solidFill>
              </a:rPr>
              <a:t>trước</a:t>
            </a:r>
            <a:r>
              <a:rPr lang="vi-VN" dirty="0">
                <a:solidFill>
                  <a:schemeClr val="tx1"/>
                </a:solidFill>
              </a:rPr>
              <a:t> khi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dạng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endParaRPr lang="en-US" dirty="0">
              <a:solidFill>
                <a:schemeClr val="tx1"/>
              </a:solidFill>
            </a:endParaRP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7" y="3239128"/>
            <a:ext cx="476250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7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987087" y="2401803"/>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954107"/>
          </a:xfrm>
          <a:prstGeom prst="rect">
            <a:avLst/>
          </a:prstGeom>
          <a:noFill/>
        </p:spPr>
        <p:txBody>
          <a:bodyPr wrap="square">
            <a:spAutoFit/>
          </a:bodyPr>
          <a:lstStyle/>
          <a:p>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Sobel-Feldman</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sp>
        <p:nvSpPr>
          <p:cNvPr id="12" name="Hộp Văn bản 11">
            <a:extLst>
              <a:ext uri="{FF2B5EF4-FFF2-40B4-BE49-F238E27FC236}">
                <a16:creationId xmlns:a16="http://schemas.microsoft.com/office/drawing/2014/main" id="{9847B081-BBA4-45A1-AF01-D3C6BDD65828}"/>
              </a:ext>
            </a:extLst>
          </p:cNvPr>
          <p:cNvSpPr txBox="1"/>
          <p:nvPr/>
        </p:nvSpPr>
        <p:spPr>
          <a:xfrm>
            <a:off x="1433435" y="3899483"/>
            <a:ext cx="5086350" cy="954107"/>
          </a:xfrm>
          <a:prstGeom prst="rect">
            <a:avLst/>
          </a:prstGeom>
          <a:noFill/>
        </p:spPr>
        <p:txBody>
          <a:bodyPr wrap="square">
            <a:spAutoFit/>
          </a:bodyPr>
          <a:lstStyle/>
          <a:p>
            <a:r>
              <a:rPr lang="vi-VN" dirty="0" err="1">
                <a:solidFill>
                  <a:schemeClr val="tx1"/>
                </a:solidFill>
              </a:rPr>
              <a:t>Độ</a:t>
            </a:r>
            <a:r>
              <a:rPr lang="vi-VN" dirty="0">
                <a:solidFill>
                  <a:schemeClr val="tx1"/>
                </a:solidFill>
              </a:rPr>
              <a:t> </a:t>
            </a:r>
            <a:r>
              <a:rPr lang="vi-VN" dirty="0" err="1">
                <a:solidFill>
                  <a:schemeClr val="tx1"/>
                </a:solidFill>
              </a:rPr>
              <a:t>lớn</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đo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tương quang </a:t>
            </a:r>
            <a:r>
              <a:rPr lang="vi-VN" dirty="0" err="1">
                <a:solidFill>
                  <a:schemeClr val="tx1"/>
                </a:solidFill>
              </a:rPr>
              <a:t>ảnh</a:t>
            </a:r>
            <a:r>
              <a:rPr lang="vi-VN" dirty="0">
                <a:solidFill>
                  <a:schemeClr val="tx1"/>
                </a:solidFill>
              </a:rPr>
              <a:t>.</a:t>
            </a:r>
          </a:p>
          <a:p>
            <a:r>
              <a:rPr lang="vi-VN" dirty="0" err="1">
                <a:solidFill>
                  <a:schemeClr val="tx1"/>
                </a:solidFill>
              </a:rPr>
              <a:t>Góc</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xác</a:t>
            </a:r>
            <a:r>
              <a:rPr lang="vi-VN" dirty="0">
                <a:solidFill>
                  <a:schemeClr val="tx1"/>
                </a:solidFill>
              </a:rPr>
              <a:t> </a:t>
            </a:r>
            <a:r>
              <a:rPr lang="vi-VN" dirty="0" err="1">
                <a:solidFill>
                  <a:schemeClr val="tx1"/>
                </a:solidFill>
              </a:rPr>
              <a:t>định</a:t>
            </a:r>
            <a:r>
              <a:rPr lang="vi-VN" dirty="0">
                <a:solidFill>
                  <a:schemeClr val="tx1"/>
                </a:solidFill>
              </a:rPr>
              <a:t> </a:t>
            </a:r>
            <a:r>
              <a:rPr lang="vi-VN" dirty="0" err="1">
                <a:solidFill>
                  <a:schemeClr val="tx1"/>
                </a:solidFill>
              </a:rPr>
              <a:t>hướng</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đang </a:t>
            </a:r>
            <a:r>
              <a:rPr lang="vi-VN" dirty="0" err="1">
                <a:solidFill>
                  <a:schemeClr val="tx1"/>
                </a:solidFill>
              </a:rPr>
              <a:t>hướng</a:t>
            </a:r>
            <a:r>
              <a:rPr lang="vi-VN" dirty="0">
                <a:solidFill>
                  <a:schemeClr val="tx1"/>
                </a:solidFill>
              </a:rPr>
              <a:t> </a:t>
            </a:r>
            <a:r>
              <a:rPr lang="vi-VN" dirty="0" err="1">
                <a:solidFill>
                  <a:schemeClr val="tx1"/>
                </a:solidFill>
              </a:rPr>
              <a:t>đến</a:t>
            </a:r>
            <a:r>
              <a:rPr lang="vi-VN" dirty="0">
                <a:solidFill>
                  <a:schemeClr val="tx1"/>
                </a:solidFill>
              </a:rPr>
              <a:t>.</a:t>
            </a: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5018348" y="2244660"/>
            <a:ext cx="2853832" cy="1583148"/>
          </a:xfrm>
          <a:prstGeom prst="rect">
            <a:avLst/>
          </a:prstGeom>
        </p:spPr>
      </p:pic>
    </p:spTree>
    <p:extLst>
      <p:ext uri="{BB962C8B-B14F-4D97-AF65-F5344CB8AC3E}">
        <p14:creationId xmlns:p14="http://schemas.microsoft.com/office/powerpoint/2010/main" val="1560110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513225" y="1272025"/>
            <a:ext cx="2788085" cy="3769173"/>
          </a:xfrm>
          <a:prstGeom prst="rect">
            <a:avLst/>
          </a:prstGeom>
          <a:noFill/>
        </p:spPr>
        <p:txBody>
          <a:bodyPr wrap="square" rtlCol="0">
            <a:spAutoFit/>
          </a:bodyPr>
          <a:lstStyle/>
          <a:p>
            <a:pPr algn="just">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Sau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và</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quá</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trình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quét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toàn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ảnh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thực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hiện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loại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bỏ</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bất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mong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muốn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tạo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thành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cạnh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Đối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với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điều</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này</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mỗi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kiểm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xem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cục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trong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vùng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theo</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hay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ghi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Còn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sét</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về</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zero.</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3869941" y="1991974"/>
            <a:ext cx="4360784" cy="2171888"/>
          </a:xfrm>
          <a:prstGeom prst="rect">
            <a:avLst/>
          </a:prstGeom>
        </p:spPr>
      </p:pic>
    </p:spTree>
    <p:extLst>
      <p:ext uri="{BB962C8B-B14F-4D97-AF65-F5344CB8AC3E}">
        <p14:creationId xmlns:p14="http://schemas.microsoft.com/office/powerpoint/2010/main" val="96016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Tree>
    <p:extLst>
      <p:ext uri="{BB962C8B-B14F-4D97-AF65-F5344CB8AC3E}">
        <p14:creationId xmlns:p14="http://schemas.microsoft.com/office/powerpoint/2010/main" val="445042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4206854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Laplace</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100126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307841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extLst>
      <p:ext uri="{BB962C8B-B14F-4D97-AF65-F5344CB8AC3E}">
        <p14:creationId xmlns:p14="http://schemas.microsoft.com/office/powerpoint/2010/main" val="416517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Tree>
    <p:extLst>
      <p:ext uri="{BB962C8B-B14F-4D97-AF65-F5344CB8AC3E}">
        <p14:creationId xmlns:p14="http://schemas.microsoft.com/office/powerpoint/2010/main" val="301143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Gradient</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Tree>
    <p:extLst>
      <p:ext uri="{BB962C8B-B14F-4D97-AF65-F5344CB8AC3E}">
        <p14:creationId xmlns:p14="http://schemas.microsoft.com/office/powerpoint/2010/main" val="164432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1200329"/>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mở</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Tree>
    <p:extLst>
      <p:ext uri="{BB962C8B-B14F-4D97-AF65-F5344CB8AC3E}">
        <p14:creationId xmlns:p14="http://schemas.microsoft.com/office/powerpoint/2010/main" val="822617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69647" y="2933528"/>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236714" y="2284320"/>
            <a:ext cx="5676178" cy="523220"/>
          </a:xfrm>
          <a:prstGeom prst="rect">
            <a:avLst/>
          </a:prstGeom>
          <a:noFill/>
        </p:spPr>
        <p:txBody>
          <a:bodyPr wrap="square" rtlCol="0">
            <a:spAutoFit/>
          </a:bodyPr>
          <a:lstStyle/>
          <a:p>
            <a:r>
              <a:rPr lang="en-US" dirty="0" err="1">
                <a:solidFill>
                  <a:schemeClr val="tx1"/>
                </a:solidFill>
              </a:rPr>
              <a:t>Bạn</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tìm</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hoạt</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ngay</a:t>
            </a:r>
            <a:r>
              <a:rPr lang="en-US" dirty="0">
                <a:solidFill>
                  <a:schemeClr val="tx1"/>
                </a:solidFill>
              </a:rPr>
              <a:t> </a:t>
            </a:r>
            <a:r>
              <a:rPr lang="en-US" dirty="0" err="1">
                <a:solidFill>
                  <a:schemeClr val="tx1"/>
                </a:solidFill>
              </a:rPr>
              <a:t>tại</a:t>
            </a:r>
            <a:r>
              <a:rPr lang="en-US" dirty="0">
                <a:solidFill>
                  <a:schemeClr val="tx1"/>
                </a:solidFill>
              </a:rPr>
              <a:t> </a:t>
            </a:r>
            <a:r>
              <a:rPr lang="en-US" dirty="0" err="1">
                <a:solidFill>
                  <a:schemeClr val="tx1"/>
                </a:solidFill>
              </a:rPr>
              <a:t>đây</a:t>
            </a:r>
            <a:r>
              <a:rPr lang="en-US" dirty="0">
                <a:solidFill>
                  <a:schemeClr val="tx1"/>
                </a:solidFill>
              </a:rPr>
              <a:t>:</a:t>
            </a:r>
          </a:p>
          <a:p>
            <a:r>
              <a:rPr lang="en-US" dirty="0">
                <a:solidFill>
                  <a:schemeClr val="tx1"/>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931670" y="1177677"/>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364987" y="3502775"/>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graphicFrame>
        <p:nvGraphicFramePr>
          <p:cNvPr id="16" name="Bảng 17">
            <a:extLst>
              <a:ext uri="{FF2B5EF4-FFF2-40B4-BE49-F238E27FC236}">
                <a16:creationId xmlns:a16="http://schemas.microsoft.com/office/drawing/2014/main" id="{9C55CC21-98C4-4497-A0AF-94C5AF20E01A}"/>
              </a:ext>
            </a:extLst>
          </p:cNvPr>
          <p:cNvGraphicFramePr>
            <a:graphicFrameLocks noGrp="1"/>
          </p:cNvGraphicFramePr>
          <p:nvPr>
            <p:extLst>
              <p:ext uri="{D42A27DB-BD31-4B8C-83A1-F6EECF244321}">
                <p14:modId xmlns:p14="http://schemas.microsoft.com/office/powerpoint/2010/main" val="2105048213"/>
              </p:ext>
            </p:extLst>
          </p:nvPr>
        </p:nvGraphicFramePr>
        <p:xfrm>
          <a:off x="838801" y="1608186"/>
          <a:ext cx="3276000" cy="518160"/>
        </p:xfrm>
        <a:graphic>
          <a:graphicData uri="http://schemas.openxmlformats.org/drawingml/2006/table">
            <a:tbl>
              <a:tblPr firstRow="1" bandRow="1">
                <a:tableStyleId>{99B22008-F1F8-4E37-B1E7-1652A29118DF}</a:tableStyleId>
              </a:tblPr>
              <a:tblGrid>
                <a:gridCol w="3276000">
                  <a:extLst>
                    <a:ext uri="{9D8B030D-6E8A-4147-A177-3AD203B41FA5}">
                      <a16:colId xmlns:a16="http://schemas.microsoft.com/office/drawing/2014/main" val="3660172273"/>
                    </a:ext>
                  </a:extLst>
                </a:gridCol>
              </a:tblGrid>
              <a:tr h="468000">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Y= 0.299 R + 0.587 G + 0.114 B</a:t>
                      </a:r>
                    </a:p>
                    <a:p>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66372972"/>
                  </a:ext>
                </a:extLst>
              </a:tr>
            </a:tbl>
          </a:graphicData>
        </a:graphic>
      </p:graphicFrame>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5061102" y="850421"/>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6385560" y="85042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5580229" y="2726908"/>
            <a:ext cx="1238308" cy="1853964"/>
          </a:xfrm>
          <a:prstGeom prst="rect">
            <a:avLst/>
          </a:prstGeom>
        </p:spPr>
      </p:pic>
    </p:spTree>
    <p:extLst>
      <p:ext uri="{BB962C8B-B14F-4D97-AF65-F5344CB8AC3E}">
        <p14:creationId xmlns:p14="http://schemas.microsoft.com/office/powerpoint/2010/main" val="1261391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3700" y="800763"/>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434524"/>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954107"/>
          </a:xfrm>
          <a:prstGeom prst="rect">
            <a:avLst/>
          </a:prstGeom>
          <a:noFill/>
        </p:spPr>
        <p:txBody>
          <a:bodyPr wrap="square">
            <a:spAutoFit/>
          </a:bodyPr>
          <a:lstStyle/>
          <a:p>
            <a:r>
              <a:rPr lang="vi-VN" dirty="0">
                <a:solidFill>
                  <a:schemeClr val="tx1"/>
                </a:solidFill>
              </a:rPr>
              <a:t>Bây </a:t>
            </a:r>
            <a:r>
              <a:rPr lang="vi-VN" dirty="0" err="1">
                <a:solidFill>
                  <a:schemeClr val="tx1"/>
                </a:solidFill>
              </a:rPr>
              <a:t>giờ</a:t>
            </a:r>
            <a:r>
              <a:rPr lang="vi-VN" dirty="0">
                <a:solidFill>
                  <a:schemeClr val="tx1"/>
                </a:solidFill>
              </a:rPr>
              <a:t> </a:t>
            </a:r>
            <a:r>
              <a:rPr lang="vi-VN" dirty="0" err="1">
                <a:solidFill>
                  <a:schemeClr val="tx1"/>
                </a:solidFill>
              </a:rPr>
              <a:t>chúng</a:t>
            </a:r>
            <a:r>
              <a:rPr lang="vi-VN" dirty="0">
                <a:solidFill>
                  <a:schemeClr val="tx1"/>
                </a:solidFill>
              </a:rPr>
              <a:t> ta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551900" y="2001090"/>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551899" y="3111632"/>
            <a:ext cx="4020101" cy="1384995"/>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71484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1598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9978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Tree>
    <p:extLst>
      <p:ext uri="{BB962C8B-B14F-4D97-AF65-F5344CB8AC3E}">
        <p14:creationId xmlns:p14="http://schemas.microsoft.com/office/powerpoint/2010/main" val="344208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607718" cy="364234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77"/>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972" name="Google Shape;972;p77"/>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DM Serif Display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https://fonts.google.com/specimen/DM+Serif+Display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Actor</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https://fonts.google.com/specimen/Actor</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973" name="Google Shape;973;p77"/>
          <p:cNvSpPr/>
          <p:nvPr/>
        </p:nvSpPr>
        <p:spPr>
          <a:xfrm>
            <a:off x="2052650" y="2988225"/>
            <a:ext cx="791400" cy="754200"/>
          </a:xfrm>
          <a:prstGeom prst="roundRect">
            <a:avLst>
              <a:gd name="adj" fmla="val 16667"/>
            </a:avLst>
          </a:prstGeom>
          <a:solidFill>
            <a:srgbClr val="2829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3114470"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4176289" y="2988225"/>
            <a:ext cx="791400" cy="754200"/>
          </a:xfrm>
          <a:prstGeom prst="roundRect">
            <a:avLst>
              <a:gd name="adj" fmla="val 16667"/>
            </a:avLst>
          </a:prstGeom>
          <a:solidFill>
            <a:srgbClr val="484C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#282938</a:t>
            </a:r>
            <a:endParaRPr sz="1000" dirty="0">
              <a:solidFill>
                <a:srgbClr val="FFFFFF"/>
              </a:solidFill>
            </a:endParaRPr>
          </a:p>
        </p:txBody>
      </p:sp>
      <p:sp>
        <p:nvSpPr>
          <p:cNvPr id="977" name="Google Shape;977;p7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78" name="Google Shape;978;p7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#484c68</a:t>
            </a:r>
            <a:endParaRPr sz="1000">
              <a:solidFill>
                <a:srgbClr val="FFFFFF"/>
              </a:solidFill>
            </a:endParaRPr>
          </a:p>
        </p:txBody>
      </p:sp>
      <p:sp>
        <p:nvSpPr>
          <p:cNvPr id="979" name="Google Shape;979;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980" name="Google Shape;980;p77"/>
          <p:cNvSpPr/>
          <p:nvPr/>
        </p:nvSpPr>
        <p:spPr>
          <a:xfrm>
            <a:off x="5238125" y="2988225"/>
            <a:ext cx="791400" cy="754200"/>
          </a:xfrm>
          <a:prstGeom prst="roundRect">
            <a:avLst>
              <a:gd name="adj" fmla="val 16667"/>
            </a:avLst>
          </a:prstGeom>
          <a:solidFill>
            <a:srgbClr val="70B1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#70b1da</a:t>
            </a:r>
            <a:endParaRPr sz="1000">
              <a:solidFill>
                <a:srgbClr val="FFFFFF"/>
              </a:solidFill>
            </a:endParaRPr>
          </a:p>
        </p:txBody>
      </p:sp>
      <p:sp>
        <p:nvSpPr>
          <p:cNvPr id="982" name="Google Shape;982;p77"/>
          <p:cNvSpPr/>
          <p:nvPr/>
        </p:nvSpPr>
        <p:spPr>
          <a:xfrm>
            <a:off x="6299950" y="2988225"/>
            <a:ext cx="791400" cy="754200"/>
          </a:xfrm>
          <a:prstGeom prst="roundRect">
            <a:avLst>
              <a:gd name="adj" fmla="val 16667"/>
            </a:avLst>
          </a:prstGeom>
          <a:solidFill>
            <a:srgbClr val="B3D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#b3daf3</a:t>
            </a:r>
            <a:endParaRPr sz="1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03"/>
        <p:cNvGrpSpPr/>
        <p:nvPr/>
      </p:nvGrpSpPr>
      <p:grpSpPr>
        <a:xfrm>
          <a:off x="0" y="0"/>
          <a:ext cx="0" cy="0"/>
          <a:chOff x="0" y="0"/>
          <a:chExt cx="0" cy="0"/>
        </a:xfrm>
      </p:grpSpPr>
      <p:sp>
        <p:nvSpPr>
          <p:cNvPr id="9204" name="Google Shape;9204;p85"/>
          <p:cNvSpPr txBox="1">
            <a:spLocks noGrp="1"/>
          </p:cNvSpPr>
          <p:nvPr>
            <p:ph type="body" idx="4294967295"/>
          </p:nvPr>
        </p:nvSpPr>
        <p:spPr>
          <a:xfrm>
            <a:off x="828875" y="1176707"/>
            <a:ext cx="7525800" cy="7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205" name="Google Shape;9205;p85"/>
          <p:cNvGrpSpPr/>
          <p:nvPr/>
        </p:nvGrpSpPr>
        <p:grpSpPr>
          <a:xfrm>
            <a:off x="845855" y="2307733"/>
            <a:ext cx="340168" cy="298978"/>
            <a:chOff x="892750" y="267400"/>
            <a:chExt cx="483125" cy="424625"/>
          </a:xfrm>
        </p:grpSpPr>
        <p:sp>
          <p:nvSpPr>
            <p:cNvPr id="9206" name="Google Shape;9206;p85"/>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85"/>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8" name="Google Shape;9208;p85"/>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9" name="Google Shape;9209;p85"/>
          <p:cNvGrpSpPr/>
          <p:nvPr/>
        </p:nvGrpSpPr>
        <p:grpSpPr>
          <a:xfrm>
            <a:off x="1284289" y="2287121"/>
            <a:ext cx="298996" cy="340204"/>
            <a:chOff x="1516475" y="238075"/>
            <a:chExt cx="424650" cy="483175"/>
          </a:xfrm>
        </p:grpSpPr>
        <p:sp>
          <p:nvSpPr>
            <p:cNvPr id="9210" name="Google Shape;9210;p85"/>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1" name="Google Shape;9211;p85"/>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2" name="Google Shape;9212;p85"/>
          <p:cNvGrpSpPr/>
          <p:nvPr/>
        </p:nvGrpSpPr>
        <p:grpSpPr>
          <a:xfrm>
            <a:off x="1677380" y="2367520"/>
            <a:ext cx="341488" cy="179405"/>
            <a:chOff x="2080675" y="352325"/>
            <a:chExt cx="485000" cy="254800"/>
          </a:xfrm>
        </p:grpSpPr>
        <p:sp>
          <p:nvSpPr>
            <p:cNvPr id="9213" name="Google Shape;9213;p85"/>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4" name="Google Shape;9214;p85"/>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5" name="Google Shape;9215;p85"/>
          <p:cNvGrpSpPr/>
          <p:nvPr/>
        </p:nvGrpSpPr>
        <p:grpSpPr>
          <a:xfrm>
            <a:off x="2126559" y="2287138"/>
            <a:ext cx="298996" cy="340168"/>
            <a:chOff x="2705375" y="238125"/>
            <a:chExt cx="424650" cy="483125"/>
          </a:xfrm>
        </p:grpSpPr>
        <p:sp>
          <p:nvSpPr>
            <p:cNvPr id="9216" name="Google Shape;9216;p85"/>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7" name="Google Shape;9217;p85"/>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8" name="Google Shape;9218;p85"/>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9" name="Google Shape;9219;p85"/>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0" name="Google Shape;9220;p85"/>
          <p:cNvGrpSpPr/>
          <p:nvPr/>
        </p:nvGrpSpPr>
        <p:grpSpPr>
          <a:xfrm>
            <a:off x="2542700" y="2287455"/>
            <a:ext cx="301161" cy="339535"/>
            <a:chOff x="3299850" y="238575"/>
            <a:chExt cx="427725" cy="482225"/>
          </a:xfrm>
        </p:grpSpPr>
        <p:sp>
          <p:nvSpPr>
            <p:cNvPr id="9221" name="Google Shape;9221;p8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2" name="Google Shape;9222;p8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3" name="Google Shape;9223;p8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4" name="Google Shape;9224;p8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5" name="Google Shape;9225;p8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6" name="Google Shape;9226;p85"/>
          <p:cNvGrpSpPr/>
          <p:nvPr/>
        </p:nvGrpSpPr>
        <p:grpSpPr>
          <a:xfrm>
            <a:off x="2929622" y="2287138"/>
            <a:ext cx="352455" cy="340168"/>
            <a:chOff x="3857225" y="238125"/>
            <a:chExt cx="500575" cy="483125"/>
          </a:xfrm>
        </p:grpSpPr>
        <p:sp>
          <p:nvSpPr>
            <p:cNvPr id="9227" name="Google Shape;9227;p85"/>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8" name="Google Shape;9228;p85"/>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9" name="Google Shape;9229;p85"/>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0" name="Google Shape;9230;p85"/>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1" name="Google Shape;9231;p85"/>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2" name="Google Shape;9232;p85"/>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3" name="Google Shape;9233;p85"/>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34" name="Google Shape;9234;p85"/>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35" name="Google Shape;9235;p85"/>
          <p:cNvGrpSpPr/>
          <p:nvPr/>
        </p:nvGrpSpPr>
        <p:grpSpPr>
          <a:xfrm>
            <a:off x="3776398" y="2287165"/>
            <a:ext cx="340186" cy="340116"/>
            <a:chOff x="5053900" y="238200"/>
            <a:chExt cx="483150" cy="483050"/>
          </a:xfrm>
        </p:grpSpPr>
        <p:sp>
          <p:nvSpPr>
            <p:cNvPr id="9236" name="Google Shape;9236;p85"/>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7" name="Google Shape;9237;p85"/>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8" name="Google Shape;9238;p85"/>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9" name="Google Shape;9239;p85"/>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40" name="Google Shape;9240;p85"/>
          <p:cNvGrpSpPr/>
          <p:nvPr/>
        </p:nvGrpSpPr>
        <p:grpSpPr>
          <a:xfrm>
            <a:off x="4190348" y="2287138"/>
            <a:ext cx="340168" cy="340168"/>
            <a:chOff x="5648375" y="238125"/>
            <a:chExt cx="483125" cy="483125"/>
          </a:xfrm>
        </p:grpSpPr>
        <p:sp>
          <p:nvSpPr>
            <p:cNvPr id="9241" name="Google Shape;9241;p85"/>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2" name="Google Shape;9242;p85"/>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3" name="Google Shape;9243;p85"/>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4" name="Google Shape;9244;p85"/>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5" name="Google Shape;9245;p85"/>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6" name="Google Shape;9246;p85"/>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7" name="Google Shape;9247;p85"/>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8" name="Google Shape;9248;p85"/>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9" name="Google Shape;9249;p85"/>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0" name="Google Shape;9250;p85"/>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1" name="Google Shape;9251;p85"/>
          <p:cNvGrpSpPr/>
          <p:nvPr/>
        </p:nvGrpSpPr>
        <p:grpSpPr>
          <a:xfrm>
            <a:off x="4607035" y="2287138"/>
            <a:ext cx="340168" cy="340168"/>
            <a:chOff x="6242825" y="238125"/>
            <a:chExt cx="483125" cy="483125"/>
          </a:xfrm>
        </p:grpSpPr>
        <p:sp>
          <p:nvSpPr>
            <p:cNvPr id="9252" name="Google Shape;9252;p85"/>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3" name="Google Shape;9253;p85"/>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4" name="Google Shape;9254;p85"/>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5" name="Google Shape;9255;p85"/>
          <p:cNvGrpSpPr/>
          <p:nvPr/>
        </p:nvGrpSpPr>
        <p:grpSpPr>
          <a:xfrm>
            <a:off x="844156" y="2727362"/>
            <a:ext cx="343566" cy="298943"/>
            <a:chOff x="889275" y="861850"/>
            <a:chExt cx="487950" cy="424575"/>
          </a:xfrm>
        </p:grpSpPr>
        <p:sp>
          <p:nvSpPr>
            <p:cNvPr id="9256" name="Google Shape;9256;p85"/>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7" name="Google Shape;9257;p85"/>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8" name="Google Shape;9258;p85"/>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9" name="Google Shape;9259;p85"/>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60" name="Google Shape;9260;p85"/>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1" name="Google Shape;9261;p85"/>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62" name="Google Shape;9262;p85"/>
          <p:cNvGrpSpPr/>
          <p:nvPr/>
        </p:nvGrpSpPr>
        <p:grpSpPr>
          <a:xfrm>
            <a:off x="2105973" y="2706749"/>
            <a:ext cx="340168" cy="340168"/>
            <a:chOff x="2676100" y="832575"/>
            <a:chExt cx="483125" cy="483125"/>
          </a:xfrm>
        </p:grpSpPr>
        <p:sp>
          <p:nvSpPr>
            <p:cNvPr id="9263" name="Google Shape;9263;p8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4" name="Google Shape;9264;p8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5" name="Google Shape;9265;p8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66" name="Google Shape;9266;p85"/>
          <p:cNvGrpSpPr/>
          <p:nvPr/>
        </p:nvGrpSpPr>
        <p:grpSpPr>
          <a:xfrm>
            <a:off x="2517477" y="2706749"/>
            <a:ext cx="351610" cy="340168"/>
            <a:chOff x="3270550" y="832575"/>
            <a:chExt cx="499375" cy="483125"/>
          </a:xfrm>
        </p:grpSpPr>
        <p:sp>
          <p:nvSpPr>
            <p:cNvPr id="9267" name="Google Shape;9267;p8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8" name="Google Shape;9268;p8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9" name="Google Shape;9269;p8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0" name="Google Shape;9270;p85"/>
          <p:cNvGrpSpPr/>
          <p:nvPr/>
        </p:nvGrpSpPr>
        <p:grpSpPr>
          <a:xfrm>
            <a:off x="2935756" y="2717381"/>
            <a:ext cx="340186" cy="318904"/>
            <a:chOff x="3865000" y="847675"/>
            <a:chExt cx="483150" cy="452925"/>
          </a:xfrm>
        </p:grpSpPr>
        <p:sp>
          <p:nvSpPr>
            <p:cNvPr id="9271" name="Google Shape;9271;p8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2" name="Google Shape;9272;p8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3" name="Google Shape;9273;p8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4" name="Google Shape;9274;p8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5" name="Google Shape;9275;p85"/>
          <p:cNvGrpSpPr/>
          <p:nvPr/>
        </p:nvGrpSpPr>
        <p:grpSpPr>
          <a:xfrm>
            <a:off x="3351439" y="2727300"/>
            <a:ext cx="344798" cy="299066"/>
            <a:chOff x="4452900" y="861750"/>
            <a:chExt cx="489700" cy="424750"/>
          </a:xfrm>
        </p:grpSpPr>
        <p:sp>
          <p:nvSpPr>
            <p:cNvPr id="9276" name="Google Shape;9276;p85"/>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7" name="Google Shape;9277;p85"/>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8" name="Google Shape;9278;p85"/>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9" name="Google Shape;9279;p85"/>
          <p:cNvGrpSpPr/>
          <p:nvPr/>
        </p:nvGrpSpPr>
        <p:grpSpPr>
          <a:xfrm>
            <a:off x="3768671" y="2706758"/>
            <a:ext cx="355641" cy="340151"/>
            <a:chOff x="5049750" y="832600"/>
            <a:chExt cx="505100" cy="483100"/>
          </a:xfrm>
        </p:grpSpPr>
        <p:sp>
          <p:nvSpPr>
            <p:cNvPr id="9280" name="Google Shape;9280;p85"/>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1" name="Google Shape;9281;p85"/>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82" name="Google Shape;9282;p85"/>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83" name="Google Shape;9283;p85"/>
          <p:cNvGrpSpPr/>
          <p:nvPr/>
        </p:nvGrpSpPr>
        <p:grpSpPr>
          <a:xfrm>
            <a:off x="4627621" y="2706749"/>
            <a:ext cx="298996" cy="340168"/>
            <a:chOff x="6272100" y="832575"/>
            <a:chExt cx="424650" cy="483125"/>
          </a:xfrm>
        </p:grpSpPr>
        <p:sp>
          <p:nvSpPr>
            <p:cNvPr id="9284" name="Google Shape;9284;p8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5" name="Google Shape;9285;p8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6" name="Google Shape;9286;p85"/>
          <p:cNvGrpSpPr/>
          <p:nvPr/>
        </p:nvGrpSpPr>
        <p:grpSpPr>
          <a:xfrm>
            <a:off x="845828" y="3125798"/>
            <a:ext cx="340221" cy="340186"/>
            <a:chOff x="893650" y="1428000"/>
            <a:chExt cx="483200" cy="483150"/>
          </a:xfrm>
        </p:grpSpPr>
        <p:sp>
          <p:nvSpPr>
            <p:cNvPr id="9287" name="Google Shape;9287;p85"/>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8" name="Google Shape;9288;p85"/>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9" name="Google Shape;9289;p85"/>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0" name="Google Shape;9290;p85"/>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91" name="Google Shape;9291;p85"/>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2" name="Google Shape;9292;p85"/>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93" name="Google Shape;9293;p85"/>
          <p:cNvGrpSpPr/>
          <p:nvPr/>
        </p:nvGrpSpPr>
        <p:grpSpPr>
          <a:xfrm>
            <a:off x="2099646" y="3146463"/>
            <a:ext cx="352825" cy="298855"/>
            <a:chOff x="2676100" y="1456375"/>
            <a:chExt cx="501100" cy="424450"/>
          </a:xfrm>
        </p:grpSpPr>
        <p:sp>
          <p:nvSpPr>
            <p:cNvPr id="9294" name="Google Shape;9294;p8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5" name="Google Shape;9295;p8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6" name="Google Shape;9296;p8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7" name="Google Shape;9297;p85"/>
          <p:cNvGrpSpPr/>
          <p:nvPr/>
        </p:nvGrpSpPr>
        <p:grpSpPr>
          <a:xfrm>
            <a:off x="2523170" y="3125806"/>
            <a:ext cx="340221" cy="340168"/>
            <a:chOff x="3270475" y="1427025"/>
            <a:chExt cx="483200" cy="483125"/>
          </a:xfrm>
        </p:grpSpPr>
        <p:sp>
          <p:nvSpPr>
            <p:cNvPr id="9298" name="Google Shape;9298;p8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9" name="Google Shape;9299;p8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0" name="Google Shape;9300;p8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01" name="Google Shape;9301;p85"/>
          <p:cNvGrpSpPr/>
          <p:nvPr/>
        </p:nvGrpSpPr>
        <p:grpSpPr>
          <a:xfrm>
            <a:off x="2934083" y="3125780"/>
            <a:ext cx="343530" cy="340221"/>
            <a:chOff x="3860250" y="1427025"/>
            <a:chExt cx="487900" cy="483200"/>
          </a:xfrm>
        </p:grpSpPr>
        <p:sp>
          <p:nvSpPr>
            <p:cNvPr id="9302" name="Google Shape;9302;p8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3" name="Google Shape;9303;p8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4" name="Google Shape;9304;p8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05" name="Google Shape;9305;p85"/>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6" name="Google Shape;9306;p85"/>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07" name="Google Shape;9307;p85"/>
          <p:cNvGrpSpPr/>
          <p:nvPr/>
        </p:nvGrpSpPr>
        <p:grpSpPr>
          <a:xfrm>
            <a:off x="4190322" y="3125806"/>
            <a:ext cx="340221" cy="340168"/>
            <a:chOff x="5648375" y="1427025"/>
            <a:chExt cx="483200" cy="483125"/>
          </a:xfrm>
        </p:grpSpPr>
        <p:sp>
          <p:nvSpPr>
            <p:cNvPr id="9308" name="Google Shape;9308;p85"/>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9" name="Google Shape;9309;p85"/>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10" name="Google Shape;9310;p85"/>
          <p:cNvGrpSpPr/>
          <p:nvPr/>
        </p:nvGrpSpPr>
        <p:grpSpPr>
          <a:xfrm>
            <a:off x="4604808" y="3125789"/>
            <a:ext cx="344622" cy="340204"/>
            <a:chOff x="6238300" y="1426975"/>
            <a:chExt cx="489450" cy="483175"/>
          </a:xfrm>
        </p:grpSpPr>
        <p:sp>
          <p:nvSpPr>
            <p:cNvPr id="9311" name="Google Shape;9311;p85"/>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2" name="Google Shape;9312;p85"/>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3" name="Google Shape;9313;p85"/>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14" name="Google Shape;9314;p85"/>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15" name="Google Shape;9315;p85"/>
          <p:cNvGrpSpPr/>
          <p:nvPr/>
        </p:nvGrpSpPr>
        <p:grpSpPr>
          <a:xfrm>
            <a:off x="1263703" y="3544794"/>
            <a:ext cx="340168" cy="340186"/>
            <a:chOff x="1487200" y="2021475"/>
            <a:chExt cx="483125" cy="483150"/>
          </a:xfrm>
        </p:grpSpPr>
        <p:sp>
          <p:nvSpPr>
            <p:cNvPr id="9316" name="Google Shape;9316;p85"/>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7" name="Google Shape;9317;p85"/>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8" name="Google Shape;9318;p85"/>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9" name="Google Shape;9319;p85"/>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0" name="Google Shape;9320;p85"/>
          <p:cNvGrpSpPr/>
          <p:nvPr/>
        </p:nvGrpSpPr>
        <p:grpSpPr>
          <a:xfrm>
            <a:off x="1678040" y="3565398"/>
            <a:ext cx="340168" cy="298978"/>
            <a:chOff x="2081650" y="2050750"/>
            <a:chExt cx="483125" cy="424625"/>
          </a:xfrm>
        </p:grpSpPr>
        <p:sp>
          <p:nvSpPr>
            <p:cNvPr id="9321" name="Google Shape;9321;p8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2" name="Google Shape;9322;p8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3" name="Google Shape;9323;p8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4" name="Google Shape;9324;p8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5" name="Google Shape;9325;p8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6" name="Google Shape;9326;p8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7" name="Google Shape;9327;p85"/>
          <p:cNvGrpSpPr/>
          <p:nvPr/>
        </p:nvGrpSpPr>
        <p:grpSpPr>
          <a:xfrm>
            <a:off x="2105973" y="3588721"/>
            <a:ext cx="340168" cy="252332"/>
            <a:chOff x="2676100" y="2083800"/>
            <a:chExt cx="483125" cy="358375"/>
          </a:xfrm>
        </p:grpSpPr>
        <p:sp>
          <p:nvSpPr>
            <p:cNvPr id="9328" name="Google Shape;9328;p85"/>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9" name="Google Shape;9329;p85"/>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30" name="Google Shape;9330;p85"/>
          <p:cNvGrpSpPr/>
          <p:nvPr/>
        </p:nvGrpSpPr>
        <p:grpSpPr>
          <a:xfrm>
            <a:off x="2531487" y="3554766"/>
            <a:ext cx="323587" cy="320242"/>
            <a:chOff x="3282325" y="2035675"/>
            <a:chExt cx="459575" cy="454825"/>
          </a:xfrm>
        </p:grpSpPr>
        <p:sp>
          <p:nvSpPr>
            <p:cNvPr id="9331" name="Google Shape;9331;p8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2" name="Google Shape;9332;p8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3" name="Google Shape;9333;p8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4" name="Google Shape;9334;p8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35" name="Google Shape;9335;p85"/>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6" name="Google Shape;9336;p85"/>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37" name="Google Shape;9337;p85"/>
          <p:cNvGrpSpPr/>
          <p:nvPr/>
        </p:nvGrpSpPr>
        <p:grpSpPr>
          <a:xfrm>
            <a:off x="3776187" y="3544803"/>
            <a:ext cx="340608" cy="340168"/>
            <a:chOff x="5053900" y="2021500"/>
            <a:chExt cx="483750" cy="483125"/>
          </a:xfrm>
        </p:grpSpPr>
        <p:sp>
          <p:nvSpPr>
            <p:cNvPr id="9338" name="Google Shape;9338;p8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9" name="Google Shape;9339;p8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0" name="Google Shape;9340;p8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1" name="Google Shape;9341;p8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2" name="Google Shape;9342;p8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3" name="Google Shape;9343;p8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4" name="Google Shape;9344;p8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5" name="Google Shape;9345;p8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46" name="Google Shape;9346;p85"/>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47" name="Google Shape;9347;p85"/>
          <p:cNvGrpSpPr/>
          <p:nvPr/>
        </p:nvGrpSpPr>
        <p:grpSpPr>
          <a:xfrm>
            <a:off x="4601286" y="3547971"/>
            <a:ext cx="351663" cy="333831"/>
            <a:chOff x="6222125" y="2025975"/>
            <a:chExt cx="499450" cy="474125"/>
          </a:xfrm>
        </p:grpSpPr>
        <p:sp>
          <p:nvSpPr>
            <p:cNvPr id="9348" name="Google Shape;9348;p85"/>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9" name="Google Shape;9349;p85"/>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0" name="Google Shape;9350;p85"/>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1" name="Google Shape;9351;p85"/>
          <p:cNvGrpSpPr/>
          <p:nvPr/>
        </p:nvGrpSpPr>
        <p:grpSpPr>
          <a:xfrm>
            <a:off x="5058848" y="2364541"/>
            <a:ext cx="335504" cy="185953"/>
            <a:chOff x="896050" y="2725450"/>
            <a:chExt cx="476500" cy="264100"/>
          </a:xfrm>
        </p:grpSpPr>
        <p:sp>
          <p:nvSpPr>
            <p:cNvPr id="9352" name="Google Shape;9352;p85"/>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3" name="Google Shape;9353;p85"/>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4" name="Google Shape;9354;p85"/>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5" name="Google Shape;9355;p85"/>
          <p:cNvGrpSpPr/>
          <p:nvPr/>
        </p:nvGrpSpPr>
        <p:grpSpPr>
          <a:xfrm>
            <a:off x="5489588" y="2287425"/>
            <a:ext cx="340168" cy="340186"/>
            <a:chOff x="1487200" y="2615925"/>
            <a:chExt cx="483125" cy="483150"/>
          </a:xfrm>
        </p:grpSpPr>
        <p:sp>
          <p:nvSpPr>
            <p:cNvPr id="9356" name="Google Shape;9356;p85"/>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7" name="Google Shape;9357;p85"/>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8" name="Google Shape;9358;p85"/>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9" name="Google Shape;9359;p85"/>
          <p:cNvGrpSpPr/>
          <p:nvPr/>
        </p:nvGrpSpPr>
        <p:grpSpPr>
          <a:xfrm>
            <a:off x="5889537" y="2287425"/>
            <a:ext cx="353564" cy="340186"/>
            <a:chOff x="2077575" y="2615925"/>
            <a:chExt cx="502150" cy="483150"/>
          </a:xfrm>
        </p:grpSpPr>
        <p:sp>
          <p:nvSpPr>
            <p:cNvPr id="9360" name="Google Shape;9360;p85"/>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1" name="Google Shape;9361;p85"/>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2" name="Google Shape;9362;p85"/>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3" name="Google Shape;9363;p85"/>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4" name="Google Shape;9364;p85"/>
          <p:cNvGrpSpPr/>
          <p:nvPr/>
        </p:nvGrpSpPr>
        <p:grpSpPr>
          <a:xfrm>
            <a:off x="6313326" y="2303452"/>
            <a:ext cx="334536" cy="308132"/>
            <a:chOff x="2680100" y="2638725"/>
            <a:chExt cx="475125" cy="437625"/>
          </a:xfrm>
        </p:grpSpPr>
        <p:sp>
          <p:nvSpPr>
            <p:cNvPr id="9365" name="Google Shape;9365;p85"/>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6" name="Google Shape;9366;p85"/>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7" name="Google Shape;9367;p85"/>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8" name="Google Shape;9368;p85"/>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9" name="Google Shape;9369;p85"/>
          <p:cNvGrpSpPr/>
          <p:nvPr/>
        </p:nvGrpSpPr>
        <p:grpSpPr>
          <a:xfrm>
            <a:off x="6778965" y="2287425"/>
            <a:ext cx="239183" cy="340186"/>
            <a:chOff x="3342275" y="2615925"/>
            <a:chExt cx="339700" cy="483150"/>
          </a:xfrm>
        </p:grpSpPr>
        <p:sp>
          <p:nvSpPr>
            <p:cNvPr id="9370" name="Google Shape;9370;p85"/>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1" name="Google Shape;9371;p85"/>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72" name="Google Shape;9372;p85"/>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3" name="Google Shape;9373;p85"/>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4" name="Google Shape;9374;p85"/>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75" name="Google Shape;9375;p85"/>
          <p:cNvGrpSpPr/>
          <p:nvPr/>
        </p:nvGrpSpPr>
        <p:grpSpPr>
          <a:xfrm>
            <a:off x="6415846" y="3956426"/>
            <a:ext cx="339482" cy="339271"/>
            <a:chOff x="5648900" y="2616600"/>
            <a:chExt cx="482150" cy="481850"/>
          </a:xfrm>
        </p:grpSpPr>
        <p:sp>
          <p:nvSpPr>
            <p:cNvPr id="9376" name="Google Shape;9376;p85"/>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7" name="Google Shape;9377;p85"/>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78" name="Google Shape;9378;p85"/>
          <p:cNvGrpSpPr/>
          <p:nvPr/>
        </p:nvGrpSpPr>
        <p:grpSpPr>
          <a:xfrm>
            <a:off x="4735130" y="3963142"/>
            <a:ext cx="325626" cy="325694"/>
            <a:chOff x="6242825" y="2615925"/>
            <a:chExt cx="483125" cy="483225"/>
          </a:xfrm>
        </p:grpSpPr>
        <p:sp>
          <p:nvSpPr>
            <p:cNvPr id="9379" name="Google Shape;9379;p85"/>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0" name="Google Shape;9380;p85"/>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1" name="Google Shape;9381;p85"/>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2" name="Google Shape;9382;p85"/>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3" name="Google Shape;9383;p85"/>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4" name="Google Shape;9384;p85"/>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85" name="Google Shape;9385;p85"/>
          <p:cNvGrpSpPr/>
          <p:nvPr/>
        </p:nvGrpSpPr>
        <p:grpSpPr>
          <a:xfrm>
            <a:off x="5488629" y="2707036"/>
            <a:ext cx="342087" cy="340186"/>
            <a:chOff x="1487200" y="3210375"/>
            <a:chExt cx="485850" cy="483150"/>
          </a:xfrm>
        </p:grpSpPr>
        <p:sp>
          <p:nvSpPr>
            <p:cNvPr id="9386" name="Google Shape;9386;p85"/>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7" name="Google Shape;9387;p85"/>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8" name="Google Shape;9388;p85"/>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9" name="Google Shape;9389;p85"/>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0" name="Google Shape;9390;p85"/>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91" name="Google Shape;9391;p85"/>
          <p:cNvGrpSpPr/>
          <p:nvPr/>
        </p:nvGrpSpPr>
        <p:grpSpPr>
          <a:xfrm>
            <a:off x="6727988" y="2707027"/>
            <a:ext cx="341136" cy="340204"/>
            <a:chOff x="3269875" y="3210400"/>
            <a:chExt cx="484500" cy="483175"/>
          </a:xfrm>
        </p:grpSpPr>
        <p:sp>
          <p:nvSpPr>
            <p:cNvPr id="9392" name="Google Shape;9392;p85"/>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3" name="Google Shape;9393;p85"/>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4" name="Google Shape;9394;p85"/>
          <p:cNvGrpSpPr/>
          <p:nvPr/>
        </p:nvGrpSpPr>
        <p:grpSpPr>
          <a:xfrm>
            <a:off x="7227082" y="2706666"/>
            <a:ext cx="170216" cy="340925"/>
            <a:chOff x="3985700" y="3210375"/>
            <a:chExt cx="241750" cy="484200"/>
          </a:xfrm>
        </p:grpSpPr>
        <p:sp>
          <p:nvSpPr>
            <p:cNvPr id="9395" name="Google Shape;9395;p85"/>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85"/>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85"/>
          <p:cNvGrpSpPr/>
          <p:nvPr/>
        </p:nvGrpSpPr>
        <p:grpSpPr>
          <a:xfrm>
            <a:off x="7566351" y="2707678"/>
            <a:ext cx="339007" cy="338901"/>
            <a:chOff x="4460225" y="3211300"/>
            <a:chExt cx="481475" cy="481325"/>
          </a:xfrm>
        </p:grpSpPr>
        <p:sp>
          <p:nvSpPr>
            <p:cNvPr id="9398" name="Google Shape;9398;p85"/>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85"/>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00" name="Google Shape;9400;p85"/>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01" name="Google Shape;9401;p85"/>
          <p:cNvGrpSpPr/>
          <p:nvPr/>
        </p:nvGrpSpPr>
        <p:grpSpPr>
          <a:xfrm>
            <a:off x="6859688" y="3985756"/>
            <a:ext cx="342034" cy="280654"/>
            <a:chOff x="5647000" y="3252650"/>
            <a:chExt cx="485775" cy="398600"/>
          </a:xfrm>
        </p:grpSpPr>
        <p:sp>
          <p:nvSpPr>
            <p:cNvPr id="9402" name="Google Shape;9402;p85"/>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3" name="Google Shape;9403;p85"/>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4" name="Google Shape;9404;p85"/>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85"/>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6" name="Google Shape;9406;p85"/>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7" name="Google Shape;9407;p85"/>
          <p:cNvGrpSpPr/>
          <p:nvPr/>
        </p:nvGrpSpPr>
        <p:grpSpPr>
          <a:xfrm>
            <a:off x="5165128" y="3991768"/>
            <a:ext cx="326536" cy="268454"/>
            <a:chOff x="6242450" y="3252800"/>
            <a:chExt cx="484475" cy="398300"/>
          </a:xfrm>
        </p:grpSpPr>
        <p:sp>
          <p:nvSpPr>
            <p:cNvPr id="9408" name="Google Shape;9408;p85"/>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85"/>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85"/>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1" name="Google Shape;9411;p85"/>
          <p:cNvGrpSpPr/>
          <p:nvPr/>
        </p:nvGrpSpPr>
        <p:grpSpPr>
          <a:xfrm>
            <a:off x="5077111" y="3126102"/>
            <a:ext cx="298978" cy="340168"/>
            <a:chOff x="922025" y="3804850"/>
            <a:chExt cx="424625" cy="483125"/>
          </a:xfrm>
        </p:grpSpPr>
        <p:sp>
          <p:nvSpPr>
            <p:cNvPr id="9412" name="Google Shape;9412;p85"/>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3" name="Google Shape;9413;p85"/>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14" name="Google Shape;9414;p85"/>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15" name="Google Shape;9415;p85"/>
          <p:cNvGrpSpPr/>
          <p:nvPr/>
        </p:nvGrpSpPr>
        <p:grpSpPr>
          <a:xfrm>
            <a:off x="5909841" y="3126102"/>
            <a:ext cx="312955" cy="340168"/>
            <a:chOff x="2100300" y="3804850"/>
            <a:chExt cx="444475" cy="483125"/>
          </a:xfrm>
        </p:grpSpPr>
        <p:sp>
          <p:nvSpPr>
            <p:cNvPr id="9416" name="Google Shape;9416;p85"/>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85"/>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8" name="Google Shape;9418;p85"/>
          <p:cNvGrpSpPr/>
          <p:nvPr/>
        </p:nvGrpSpPr>
        <p:grpSpPr>
          <a:xfrm>
            <a:off x="6333463" y="3126102"/>
            <a:ext cx="294261" cy="340168"/>
            <a:chOff x="2708700" y="3804850"/>
            <a:chExt cx="417925" cy="483125"/>
          </a:xfrm>
        </p:grpSpPr>
        <p:sp>
          <p:nvSpPr>
            <p:cNvPr id="9419" name="Google Shape;9419;p85"/>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85"/>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1" name="Google Shape;9421;p85"/>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2" name="Google Shape;9422;p85"/>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3" name="Google Shape;9423;p85"/>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85"/>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5" name="Google Shape;9425;p85"/>
          <p:cNvGrpSpPr/>
          <p:nvPr/>
        </p:nvGrpSpPr>
        <p:grpSpPr>
          <a:xfrm>
            <a:off x="7570338" y="3127378"/>
            <a:ext cx="331033" cy="337616"/>
            <a:chOff x="4467450" y="3808475"/>
            <a:chExt cx="470150" cy="479500"/>
          </a:xfrm>
        </p:grpSpPr>
        <p:sp>
          <p:nvSpPr>
            <p:cNvPr id="9426" name="Google Shape;9426;p85"/>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7" name="Google Shape;9427;p85"/>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8" name="Google Shape;9428;p85"/>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9" name="Google Shape;9429;p85"/>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0" name="Google Shape;9430;p85"/>
          <p:cNvGrpSpPr/>
          <p:nvPr/>
        </p:nvGrpSpPr>
        <p:grpSpPr>
          <a:xfrm>
            <a:off x="7990685" y="3126102"/>
            <a:ext cx="340186" cy="340168"/>
            <a:chOff x="5053900" y="3804850"/>
            <a:chExt cx="483150" cy="483125"/>
          </a:xfrm>
        </p:grpSpPr>
        <p:sp>
          <p:nvSpPr>
            <p:cNvPr id="9431" name="Google Shape;9431;p8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2" name="Google Shape;9432;p8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3" name="Google Shape;9433;p8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8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5" name="Google Shape;9435;p85"/>
          <p:cNvGrpSpPr/>
          <p:nvPr/>
        </p:nvGrpSpPr>
        <p:grpSpPr>
          <a:xfrm>
            <a:off x="7306081" y="3956021"/>
            <a:ext cx="340168" cy="340168"/>
            <a:chOff x="5648375" y="3804850"/>
            <a:chExt cx="483125" cy="483125"/>
          </a:xfrm>
        </p:grpSpPr>
        <p:sp>
          <p:nvSpPr>
            <p:cNvPr id="9436" name="Google Shape;9436;p8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8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8" name="Google Shape;9438;p8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9" name="Google Shape;9439;p8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0" name="Google Shape;9440;p85"/>
          <p:cNvGrpSpPr/>
          <p:nvPr/>
        </p:nvGrpSpPr>
        <p:grpSpPr>
          <a:xfrm>
            <a:off x="5596036" y="3968278"/>
            <a:ext cx="280923" cy="315449"/>
            <a:chOff x="6276025" y="3812400"/>
            <a:chExt cx="416800" cy="468025"/>
          </a:xfrm>
        </p:grpSpPr>
        <p:sp>
          <p:nvSpPr>
            <p:cNvPr id="9441" name="Google Shape;9441;p85"/>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85"/>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85"/>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85"/>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85"/>
          <p:cNvGrpSpPr/>
          <p:nvPr/>
        </p:nvGrpSpPr>
        <p:grpSpPr>
          <a:xfrm>
            <a:off x="5055293" y="3545089"/>
            <a:ext cx="342615" cy="340186"/>
            <a:chOff x="890400" y="4399350"/>
            <a:chExt cx="486600" cy="483150"/>
          </a:xfrm>
        </p:grpSpPr>
        <p:sp>
          <p:nvSpPr>
            <p:cNvPr id="9446" name="Google Shape;9446;p85"/>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85"/>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8" name="Google Shape;9448;p85"/>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9" name="Google Shape;9449;p85"/>
          <p:cNvGrpSpPr/>
          <p:nvPr/>
        </p:nvGrpSpPr>
        <p:grpSpPr>
          <a:xfrm>
            <a:off x="5489588" y="3560368"/>
            <a:ext cx="340168" cy="309628"/>
            <a:chOff x="1487200" y="4421025"/>
            <a:chExt cx="483125" cy="439750"/>
          </a:xfrm>
        </p:grpSpPr>
        <p:sp>
          <p:nvSpPr>
            <p:cNvPr id="9450" name="Google Shape;9450;p85"/>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85"/>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85"/>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85"/>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4" name="Google Shape;9454;p85"/>
          <p:cNvGrpSpPr/>
          <p:nvPr/>
        </p:nvGrpSpPr>
        <p:grpSpPr>
          <a:xfrm>
            <a:off x="5893867" y="3545107"/>
            <a:ext cx="344903" cy="340151"/>
            <a:chOff x="2079300" y="4399325"/>
            <a:chExt cx="489850" cy="483100"/>
          </a:xfrm>
        </p:grpSpPr>
        <p:sp>
          <p:nvSpPr>
            <p:cNvPr id="9455" name="Google Shape;9455;p8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6" name="Google Shape;9456;p8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57" name="Google Shape;9457;p85"/>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58" name="Google Shape;9458;p85"/>
          <p:cNvGrpSpPr/>
          <p:nvPr/>
        </p:nvGrpSpPr>
        <p:grpSpPr>
          <a:xfrm>
            <a:off x="6760439" y="3545107"/>
            <a:ext cx="276236" cy="340151"/>
            <a:chOff x="3316000" y="4399325"/>
            <a:chExt cx="392325" cy="483100"/>
          </a:xfrm>
        </p:grpSpPr>
        <p:sp>
          <p:nvSpPr>
            <p:cNvPr id="9459" name="Google Shape;9459;p85"/>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85"/>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1" name="Google Shape;9461;p85"/>
          <p:cNvGrpSpPr/>
          <p:nvPr/>
        </p:nvGrpSpPr>
        <p:grpSpPr>
          <a:xfrm>
            <a:off x="7185179" y="3545089"/>
            <a:ext cx="254022" cy="340186"/>
            <a:chOff x="3926225" y="4399275"/>
            <a:chExt cx="360775" cy="483150"/>
          </a:xfrm>
        </p:grpSpPr>
        <p:sp>
          <p:nvSpPr>
            <p:cNvPr id="9462" name="Google Shape;9462;p85"/>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3" name="Google Shape;9463;p85"/>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64" name="Google Shape;9464;p85"/>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65" name="Google Shape;9465;p85"/>
          <p:cNvGrpSpPr/>
          <p:nvPr/>
        </p:nvGrpSpPr>
        <p:grpSpPr>
          <a:xfrm>
            <a:off x="7990738" y="3545151"/>
            <a:ext cx="340080" cy="340063"/>
            <a:chOff x="5053975" y="4399375"/>
            <a:chExt cx="483000" cy="482975"/>
          </a:xfrm>
        </p:grpSpPr>
        <p:sp>
          <p:nvSpPr>
            <p:cNvPr id="9466" name="Google Shape;9466;p85"/>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85"/>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85"/>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9" name="Google Shape;9469;p85"/>
          <p:cNvGrpSpPr/>
          <p:nvPr/>
        </p:nvGrpSpPr>
        <p:grpSpPr>
          <a:xfrm>
            <a:off x="7750609" y="3956042"/>
            <a:ext cx="340168" cy="340168"/>
            <a:chOff x="5648375" y="4399300"/>
            <a:chExt cx="483125" cy="483125"/>
          </a:xfrm>
        </p:grpSpPr>
        <p:sp>
          <p:nvSpPr>
            <p:cNvPr id="9470" name="Google Shape;9470;p85"/>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1" name="Google Shape;9471;p85"/>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2" name="Google Shape;9472;p85"/>
          <p:cNvGrpSpPr/>
          <p:nvPr/>
        </p:nvGrpSpPr>
        <p:grpSpPr>
          <a:xfrm>
            <a:off x="5981331" y="3974637"/>
            <a:ext cx="330007" cy="302744"/>
            <a:chOff x="6239575" y="4416275"/>
            <a:chExt cx="489625" cy="449175"/>
          </a:xfrm>
        </p:grpSpPr>
        <p:sp>
          <p:nvSpPr>
            <p:cNvPr id="9473" name="Google Shape;9473;p85"/>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85"/>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5" name="Google Shape;9475;p85"/>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6" name="Google Shape;9476;p85"/>
          <p:cNvGrpSpPr/>
          <p:nvPr/>
        </p:nvGrpSpPr>
        <p:grpSpPr>
          <a:xfrm>
            <a:off x="3084610" y="3971815"/>
            <a:ext cx="308234" cy="308234"/>
            <a:chOff x="892750" y="4993750"/>
            <a:chExt cx="483125" cy="483125"/>
          </a:xfrm>
        </p:grpSpPr>
        <p:sp>
          <p:nvSpPr>
            <p:cNvPr id="9477" name="Google Shape;9477;p8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8" name="Google Shape;9478;p8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9" name="Google Shape;9479;p8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0" name="Google Shape;9480;p85"/>
          <p:cNvGrpSpPr/>
          <p:nvPr/>
        </p:nvGrpSpPr>
        <p:grpSpPr>
          <a:xfrm>
            <a:off x="3497219" y="3971815"/>
            <a:ext cx="308234" cy="308234"/>
            <a:chOff x="1487200" y="4993750"/>
            <a:chExt cx="483125" cy="483125"/>
          </a:xfrm>
        </p:grpSpPr>
        <p:sp>
          <p:nvSpPr>
            <p:cNvPr id="9481" name="Google Shape;9481;p8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2" name="Google Shape;9482;p8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3" name="Google Shape;9483;p85"/>
          <p:cNvGrpSpPr/>
          <p:nvPr/>
        </p:nvGrpSpPr>
        <p:grpSpPr>
          <a:xfrm>
            <a:off x="3909829" y="3971815"/>
            <a:ext cx="308234" cy="308234"/>
            <a:chOff x="2081650" y="4993750"/>
            <a:chExt cx="483125" cy="483125"/>
          </a:xfrm>
        </p:grpSpPr>
        <p:sp>
          <p:nvSpPr>
            <p:cNvPr id="9484" name="Google Shape;9484;p8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8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6" name="Google Shape;9486;p85"/>
          <p:cNvGrpSpPr/>
          <p:nvPr/>
        </p:nvGrpSpPr>
        <p:grpSpPr>
          <a:xfrm>
            <a:off x="1491328" y="3979188"/>
            <a:ext cx="293982" cy="293982"/>
            <a:chOff x="2676100" y="4993750"/>
            <a:chExt cx="483125" cy="483125"/>
          </a:xfrm>
        </p:grpSpPr>
        <p:sp>
          <p:nvSpPr>
            <p:cNvPr id="9487" name="Google Shape;9487;p85"/>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8" name="Google Shape;9488;p85"/>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85"/>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0" name="Google Shape;9490;p85"/>
          <p:cNvGrpSpPr/>
          <p:nvPr/>
        </p:nvGrpSpPr>
        <p:grpSpPr>
          <a:xfrm>
            <a:off x="4322435" y="3971815"/>
            <a:ext cx="308234" cy="308234"/>
            <a:chOff x="3270550" y="4993750"/>
            <a:chExt cx="483125" cy="483125"/>
          </a:xfrm>
        </p:grpSpPr>
        <p:sp>
          <p:nvSpPr>
            <p:cNvPr id="9491" name="Google Shape;9491;p85"/>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2" name="Google Shape;9492;p85"/>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3" name="Google Shape;9493;p85"/>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94" name="Google Shape;9494;p85"/>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95" name="Google Shape;9495;p85"/>
          <p:cNvGrpSpPr/>
          <p:nvPr/>
        </p:nvGrpSpPr>
        <p:grpSpPr>
          <a:xfrm>
            <a:off x="2288093" y="3979142"/>
            <a:ext cx="293997" cy="294073"/>
            <a:chOff x="4459450" y="4993700"/>
            <a:chExt cx="483150" cy="483275"/>
          </a:xfrm>
        </p:grpSpPr>
        <p:sp>
          <p:nvSpPr>
            <p:cNvPr id="9496" name="Google Shape;9496;p85"/>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85"/>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8" name="Google Shape;9498;p85"/>
          <p:cNvGrpSpPr/>
          <p:nvPr/>
        </p:nvGrpSpPr>
        <p:grpSpPr>
          <a:xfrm>
            <a:off x="2686471" y="3979142"/>
            <a:ext cx="293997" cy="294073"/>
            <a:chOff x="5053900" y="4993700"/>
            <a:chExt cx="483150" cy="483275"/>
          </a:xfrm>
        </p:grpSpPr>
        <p:sp>
          <p:nvSpPr>
            <p:cNvPr id="9499" name="Google Shape;9499;p85"/>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0" name="Google Shape;9500;p85"/>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01" name="Google Shape;9501;p8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2">
                    <a:lumMod val="75000"/>
                  </a:schemeClr>
                </a:solidFill>
              </a:rPr>
              <a:t>What is gradient?</a:t>
            </a:r>
            <a:endParaRPr lang="vi-VN" sz="2000" dirty="0">
              <a:solidFill>
                <a:schemeClr val="tx2">
                  <a:lumMod val="75000"/>
                </a:schemeClr>
              </a:solidFill>
            </a:endParaRPr>
          </a:p>
        </p:txBody>
      </p:sp>
      <p:sp>
        <p:nvSpPr>
          <p:cNvPr id="14" name="Hộp Văn bản 13">
            <a:extLst>
              <a:ext uri="{FF2B5EF4-FFF2-40B4-BE49-F238E27FC236}">
                <a16:creationId xmlns:a16="http://schemas.microsoft.com/office/drawing/2014/main" id="{47B8879E-F921-46AD-86F0-717D3C2ACB9E}"/>
              </a:ext>
            </a:extLst>
          </p:cNvPr>
          <p:cNvSpPr txBox="1"/>
          <p:nvPr/>
        </p:nvSpPr>
        <p:spPr>
          <a:xfrm>
            <a:off x="713250" y="1795478"/>
            <a:ext cx="6896918" cy="523220"/>
          </a:xfrm>
          <a:prstGeom prst="rect">
            <a:avLst/>
          </a:prstGeom>
          <a:noFill/>
        </p:spPr>
        <p:txBody>
          <a:bodyPr wrap="square">
            <a:spAutoFit/>
          </a:bodyPr>
          <a:lstStyle/>
          <a:p>
            <a:r>
              <a:rPr lang="en-US" dirty="0">
                <a:solidFill>
                  <a:schemeClr val="tx1"/>
                </a:solidFill>
              </a:rPr>
              <a:t>Gradient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vectơ</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biểu</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tốc</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thay</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hai</a:t>
            </a:r>
            <a:r>
              <a:rPr lang="en-US" dirty="0">
                <a:solidFill>
                  <a:schemeClr val="tx1"/>
                </a:solidFill>
              </a:rPr>
              <a:t> </a:t>
            </a:r>
            <a:r>
              <a:rPr lang="en-US" dirty="0" err="1">
                <a:solidFill>
                  <a:schemeClr val="tx1"/>
                </a:solidFill>
              </a:rPr>
              <a:t>hướng</a:t>
            </a:r>
            <a:r>
              <a:rPr lang="en-US" dirty="0">
                <a:solidFill>
                  <a:schemeClr val="tx1"/>
                </a:solidFill>
              </a:rPr>
              <a:t> </a:t>
            </a:r>
            <a:r>
              <a:rPr lang="en-US" i="1" dirty="0" err="1">
                <a:solidFill>
                  <a:schemeClr val="tx1"/>
                </a:solidFill>
              </a:rPr>
              <a:t>x,y</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ảnh</a:t>
            </a:r>
            <a:r>
              <a:rPr lang="en-US" dirty="0">
                <a:solidFill>
                  <a:schemeClr val="tx1"/>
                </a:solidFill>
              </a:rPr>
              <a:t> 2 </a:t>
            </a:r>
            <a:r>
              <a:rPr lang="en-US" dirty="0" err="1">
                <a:solidFill>
                  <a:schemeClr val="tx1"/>
                </a:solidFill>
              </a:rPr>
              <a:t>chiều</a:t>
            </a:r>
            <a:r>
              <a:rPr lang="en-US" dirty="0">
                <a:solidFill>
                  <a:schemeClr val="tx1"/>
                </a:solidFill>
              </a:rPr>
              <a:t>) : </a:t>
            </a:r>
          </a:p>
        </p:txBody>
      </p:sp>
      <p:cxnSp>
        <p:nvCxnSpPr>
          <p:cNvPr id="12" name="Đường kết nối Mũi tên Thẳng 11">
            <a:extLst>
              <a:ext uri="{FF2B5EF4-FFF2-40B4-BE49-F238E27FC236}">
                <a16:creationId xmlns:a16="http://schemas.microsoft.com/office/drawing/2014/main" id="{41E5D505-90DE-4FD3-BC0E-7D23E2989446}"/>
              </a:ext>
            </a:extLst>
          </p:cNvPr>
          <p:cNvCxnSpPr>
            <a:cxnSpLocks/>
          </p:cNvCxnSpPr>
          <p:nvPr/>
        </p:nvCxnSpPr>
        <p:spPr>
          <a:xfrm flipH="1">
            <a:off x="2883509" y="3214540"/>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9F1554FD-335A-4550-8678-44E04C98773B}"/>
              </a:ext>
            </a:extLst>
          </p:cNvPr>
          <p:cNvCxnSpPr>
            <a:cxnSpLocks/>
          </p:cNvCxnSpPr>
          <p:nvPr/>
        </p:nvCxnSpPr>
        <p:spPr>
          <a:xfrm flipH="1">
            <a:off x="2883510" y="3724128"/>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A86676E1-32A2-498E-BDF9-992C8012EB62}"/>
                  </a:ext>
                </a:extLst>
              </p:cNvPr>
              <p:cNvSpPr txBox="1"/>
              <p:nvPr/>
            </p:nvSpPr>
            <p:spPr>
              <a:xfrm>
                <a:off x="3877155" y="3060651"/>
                <a:ext cx="571033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𝒙</m:t>
                    </m:r>
                  </m:oMath>
                </a14:m>
                <a:r>
                  <a:rPr lang="vi-VN" b="1" noProof="1">
                    <a:solidFill>
                      <a:schemeClr val="tx1"/>
                    </a:solidFill>
                    <a:latin typeface="Segoe UI" panose="020B0502040204020203" pitchFamily="34" charset="0"/>
                    <a:cs typeface="Segoe UI" panose="020B0502040204020203" pitchFamily="34" charset="0"/>
                  </a:rPr>
                  <a:t> (theo phương nằm ngang)</a:t>
                </a:r>
              </a:p>
            </p:txBody>
          </p:sp>
        </mc:Choice>
        <mc:Fallback xmlns="">
          <p:sp>
            <p:nvSpPr>
              <p:cNvPr id="17" name="Hộp Văn bản 16">
                <a:extLst>
                  <a:ext uri="{FF2B5EF4-FFF2-40B4-BE49-F238E27FC236}">
                    <a16:creationId xmlns:a16="http://schemas.microsoft.com/office/drawing/2014/main" id="{A86676E1-32A2-498E-BDF9-992C8012EB62}"/>
                  </a:ext>
                </a:extLst>
              </p:cNvPr>
              <p:cNvSpPr txBox="1">
                <a:spLocks noRot="1" noChangeAspect="1" noMove="1" noResize="1" noEditPoints="1" noAdjustHandles="1" noChangeArrowheads="1" noChangeShapeType="1" noTextEdit="1"/>
              </p:cNvSpPr>
              <p:nvPr/>
            </p:nvSpPr>
            <p:spPr>
              <a:xfrm>
                <a:off x="3877155" y="3060651"/>
                <a:ext cx="5710335" cy="307777"/>
              </a:xfrm>
              <a:prstGeom prst="rect">
                <a:avLst/>
              </a:prstGeom>
              <a:blipFill>
                <a:blip r:embed="rId3"/>
                <a:stretch>
                  <a:fillRect l="-320"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Hộp Văn bản 17">
                <a:extLst>
                  <a:ext uri="{FF2B5EF4-FFF2-40B4-BE49-F238E27FC236}">
                    <a16:creationId xmlns:a16="http://schemas.microsoft.com/office/drawing/2014/main" id="{77F87C77-69CC-446A-9A2B-F44ACC1FDAAE}"/>
                  </a:ext>
                </a:extLst>
              </p:cNvPr>
              <p:cNvSpPr txBox="1"/>
              <p:nvPr/>
            </p:nvSpPr>
            <p:spPr>
              <a:xfrm>
                <a:off x="3877155" y="3542857"/>
                <a:ext cx="587828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𝒚</m:t>
                    </m:r>
                  </m:oMath>
                </a14:m>
                <a:r>
                  <a:rPr lang="vi-VN" b="1" noProof="1">
                    <a:solidFill>
                      <a:schemeClr val="tx1"/>
                    </a:solidFill>
                    <a:latin typeface="Segoe UI" panose="020B0502040204020203" pitchFamily="34" charset="0"/>
                    <a:cs typeface="Segoe UI" panose="020B0502040204020203" pitchFamily="34" charset="0"/>
                  </a:rPr>
                  <a:t> (theo phương thẳng đứng)</a:t>
                </a:r>
              </a:p>
            </p:txBody>
          </p:sp>
        </mc:Choice>
        <mc:Fallback xmlns="">
          <p:sp>
            <p:nvSpPr>
              <p:cNvPr id="18" name="Hộp Văn bản 17">
                <a:extLst>
                  <a:ext uri="{FF2B5EF4-FFF2-40B4-BE49-F238E27FC236}">
                    <a16:creationId xmlns:a16="http://schemas.microsoft.com/office/drawing/2014/main" id="{77F87C77-69CC-446A-9A2B-F44ACC1FDAAE}"/>
                  </a:ext>
                </a:extLst>
              </p:cNvPr>
              <p:cNvSpPr txBox="1">
                <a:spLocks noRot="1" noChangeAspect="1" noMove="1" noResize="1" noEditPoints="1" noAdjustHandles="1" noChangeArrowheads="1" noChangeShapeType="1" noTextEdit="1"/>
              </p:cNvSpPr>
              <p:nvPr/>
            </p:nvSpPr>
            <p:spPr>
              <a:xfrm>
                <a:off x="3877155" y="3542857"/>
                <a:ext cx="5878285" cy="307777"/>
              </a:xfrm>
              <a:prstGeom prst="rect">
                <a:avLst/>
              </a:prstGeom>
              <a:blipFill>
                <a:blip r:embed="rId4"/>
                <a:stretch>
                  <a:fillRect l="-311"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Hộp Văn bản 18">
                <a:extLst>
                  <a:ext uri="{FF2B5EF4-FFF2-40B4-BE49-F238E27FC236}">
                    <a16:creationId xmlns:a16="http://schemas.microsoft.com/office/drawing/2014/main" id="{E5DFBA2A-39B7-4053-8CCA-8D0239F185C4}"/>
                  </a:ext>
                </a:extLst>
              </p:cNvPr>
              <p:cNvSpPr txBox="1"/>
              <p:nvPr/>
            </p:nvSpPr>
            <p:spPr>
              <a:xfrm>
                <a:off x="-709767" y="2949620"/>
                <a:ext cx="5084506"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smtClean="0">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r>
                        <a:rPr lang="vi-VN" sz="1400" noProof="1" smtClean="0">
                          <a:solidFill>
                            <a:schemeClr val="tx1">
                              <a:lumMod val="95000"/>
                              <a:lumOff val="5000"/>
                            </a:schemeClr>
                          </a:solidFill>
                          <a:latin typeface="Cambria Math" panose="02040503050406030204" pitchFamily="18" charset="0"/>
                        </a:rPr>
                        <m:t>=</m:t>
                      </m:r>
                      <m:d>
                        <m:dPr>
                          <m:begChr m:val="["/>
                          <m:endChr m:val="]"/>
                          <m:ctrlPr>
                            <a:rPr lang="vi-VN" sz="1400" i="1" noProof="1" smtClean="0">
                              <a:solidFill>
                                <a:schemeClr val="tx1">
                                  <a:lumMod val="95000"/>
                                  <a:lumOff val="5000"/>
                                </a:schemeClr>
                              </a:solidFill>
                              <a:latin typeface="Cambria Math" panose="02040503050406030204" pitchFamily="18" charset="0"/>
                            </a:rPr>
                          </m:ctrlPr>
                        </m:dPr>
                        <m:e>
                          <m:eqArr>
                            <m:eqArrPr>
                              <m:ctrlPr>
                                <a:rPr lang="vi-VN" sz="1400" i="1" noProof="1" smtClean="0">
                                  <a:solidFill>
                                    <a:schemeClr val="tx1">
                                      <a:lumMod val="95000"/>
                                      <a:lumOff val="5000"/>
                                    </a:schemeClr>
                                  </a:solidFill>
                                  <a:latin typeface="Cambria Math" panose="02040503050406030204" pitchFamily="18" charset="0"/>
                                </a:rPr>
                              </m:ctrlPr>
                            </m:eqArrPr>
                            <m:e>
                              <m:f>
                                <m:fPr>
                                  <m:ctrlPr>
                                    <a:rPr lang="vi-VN" sz="1400" i="1" noProof="1" smtClean="0">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𝑥</m:t>
                                  </m:r>
                                </m:den>
                              </m:f>
                            </m:e>
                            <m:e>
                              <m:f>
                                <m:fPr>
                                  <m:ctrlPr>
                                    <a:rPr lang="vi-VN" sz="1400" i="1" noProof="1">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den>
                              </m:f>
                            </m:e>
                          </m:eqArr>
                        </m:e>
                      </m:d>
                    </m:oMath>
                  </m:oMathPara>
                </a14:m>
                <a:endParaRPr lang="en-US" dirty="0"/>
              </a:p>
            </p:txBody>
          </p:sp>
        </mc:Choice>
        <mc:Fallback xmlns="">
          <p:sp>
            <p:nvSpPr>
              <p:cNvPr id="19" name="Hộp Văn bản 18">
                <a:extLst>
                  <a:ext uri="{FF2B5EF4-FFF2-40B4-BE49-F238E27FC236}">
                    <a16:creationId xmlns:a16="http://schemas.microsoft.com/office/drawing/2014/main" id="{E5DFBA2A-39B7-4053-8CCA-8D0239F185C4}"/>
                  </a:ext>
                </a:extLst>
              </p:cNvPr>
              <p:cNvSpPr txBox="1">
                <a:spLocks noRot="1" noChangeAspect="1" noMove="1" noResize="1" noEditPoints="1" noAdjustHandles="1" noChangeArrowheads="1" noChangeShapeType="1" noTextEdit="1"/>
              </p:cNvSpPr>
              <p:nvPr/>
            </p:nvSpPr>
            <p:spPr>
              <a:xfrm>
                <a:off x="-709767" y="2949620"/>
                <a:ext cx="5084506" cy="9963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39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22" name="Hình chữ nhật 21">
            <a:extLst>
              <a:ext uri="{FF2B5EF4-FFF2-40B4-BE49-F238E27FC236}">
                <a16:creationId xmlns:a16="http://schemas.microsoft.com/office/drawing/2014/main" id="{5AFDE421-61B7-47AB-8CF0-7BA71A813583}"/>
              </a:ext>
            </a:extLst>
          </p:cNvPr>
          <p:cNvSpPr/>
          <p:nvPr/>
        </p:nvSpPr>
        <p:spPr>
          <a:xfrm>
            <a:off x="1222537" y="2172201"/>
            <a:ext cx="962025" cy="1162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mc:AlternateContent xmlns:mc="http://schemas.openxmlformats.org/markup-compatibility/2006" xmlns:a14="http://schemas.microsoft.com/office/drawing/2010/main">
        <mc:Choice Requires="a14">
          <p:sp>
            <p:nvSpPr>
              <p:cNvPr id="15" name="Chỗ dành sẵn cho Nội dung 2">
                <a:extLst>
                  <a:ext uri="{FF2B5EF4-FFF2-40B4-BE49-F238E27FC236}">
                    <a16:creationId xmlns:a16="http://schemas.microsoft.com/office/drawing/2014/main" id="{3203F165-EA13-449C-A9B0-AFDEB2E35B9B}"/>
                  </a:ext>
                </a:extLst>
              </p:cNvPr>
              <p:cNvSpPr txBox="1">
                <a:spLocks/>
              </p:cNvSpPr>
              <p:nvPr/>
            </p:nvSpPr>
            <p:spPr>
              <a:xfrm>
                <a:off x="-65953" y="1016002"/>
                <a:ext cx="7717501" cy="404891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1"/>
                    </a:solidFill>
                  </a:rPr>
                  <a:t>Điểm gradient theo hướng thay đổi màu của các pixels</a:t>
                </a: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en-US" b="1" noProof="1">
                  <a:solidFill>
                    <a:srgbClr val="0070C0"/>
                  </a:solidFill>
                </a:endParaRPr>
              </a:p>
              <a:p>
                <a:pPr lvl="2"/>
                <a:endParaRPr lang="vi-VN" b="1" noProof="1">
                  <a:solidFill>
                    <a:srgbClr val="0070C0"/>
                  </a:solidFill>
                </a:endParaRPr>
              </a:p>
              <a:p>
                <a:pPr lvl="2"/>
                <a:r>
                  <a:rPr lang="vi-VN" noProof="1">
                    <a:solidFill>
                      <a:schemeClr val="tx1">
                        <a:lumMod val="95000"/>
                        <a:lumOff val="5000"/>
                      </a:schemeClr>
                    </a:solidFill>
                  </a:rPr>
                  <a:t>Độ lớn của Gradient: </a:t>
                </a:r>
                <a14:m>
                  <m:oMath xmlns:m="http://schemas.openxmlformats.org/officeDocument/2006/math">
                    <m:d>
                      <m:dPr>
                        <m:begChr m:val="|"/>
                        <m:endChr m:val="|"/>
                        <m:ctrlPr>
                          <a:rPr lang="vi-VN" i="1" noProof="1" smtClean="0">
                            <a:solidFill>
                              <a:schemeClr val="tx1">
                                <a:lumMod val="95000"/>
                                <a:lumOff val="5000"/>
                              </a:schemeClr>
                            </a:solidFill>
                            <a:latin typeface="Cambria Math" panose="02040503050406030204" pitchFamily="18" charset="0"/>
                          </a:rPr>
                        </m:ctrlPr>
                      </m:dPr>
                      <m:e>
                        <m:r>
                          <m:rPr>
                            <m:sty m:val="p"/>
                          </m:rP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e>
                    </m:d>
                    <m:r>
                      <a:rPr lang="vi-VN"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d>
                              <m:dPr>
                                <m:ctrlPr>
                                  <a:rPr lang="vi-VN" i="1" noProof="1" smtClean="0">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𝑥</m:t>
                                    </m:r>
                                  </m:den>
                                </m:f>
                              </m:e>
                            </m:d>
                          </m:e>
                          <m:sup>
                            <m:r>
                              <a:rPr lang="vi-VN" noProof="1" smtClean="0">
                                <a:solidFill>
                                  <a:schemeClr val="tx1">
                                    <a:lumMod val="95000"/>
                                    <a:lumOff val="5000"/>
                                  </a:schemeClr>
                                </a:solidFill>
                                <a:latin typeface="Cambria Math" panose="02040503050406030204" pitchFamily="18" charset="0"/>
                              </a:rPr>
                              <m:t>2</m:t>
                            </m:r>
                          </m:sup>
                        </m:sSup>
                        <m:r>
                          <a:rPr lang="vi-VN"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d>
                              <m:dPr>
                                <m:ctrlPr>
                                  <a:rPr lang="vi-VN" i="1" noProof="1">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smtClean="0">
                                        <a:solidFill>
                                          <a:schemeClr val="tx1">
                                            <a:lumMod val="95000"/>
                                            <a:lumOff val="5000"/>
                                          </a:schemeClr>
                                        </a:solidFill>
                                        <a:latin typeface="Cambria Math" panose="02040503050406030204" pitchFamily="18" charset="0"/>
                                      </a:rPr>
                                      <m:t>𝑦</m:t>
                                    </m:r>
                                  </m:den>
                                </m:f>
                              </m:e>
                            </m:d>
                          </m:e>
                          <m:sup>
                            <m:r>
                              <a:rPr lang="vi-VN" noProof="1">
                                <a:solidFill>
                                  <a:schemeClr val="tx1">
                                    <a:lumMod val="95000"/>
                                    <a:lumOff val="5000"/>
                                  </a:schemeClr>
                                </a:solidFill>
                                <a:latin typeface="Cambria Math" panose="02040503050406030204" pitchFamily="18" charset="0"/>
                              </a:rPr>
                              <m:t>2</m:t>
                            </m:r>
                          </m:sup>
                        </m:sSup>
                      </m:e>
                    </m:rad>
                  </m:oMath>
                </a14:m>
                <a:endParaRPr lang="vi-VN" b="1" noProof="1">
                  <a:solidFill>
                    <a:srgbClr val="0070C0"/>
                  </a:solidFill>
                </a:endParaRPr>
              </a:p>
              <a:p>
                <a:pPr lvl="2"/>
                <a:r>
                  <a:rPr lang="vi-VN" noProof="1">
                    <a:solidFill>
                      <a:schemeClr val="tx1">
                        <a:lumMod val="95000"/>
                        <a:lumOff val="5000"/>
                      </a:schemeClr>
                    </a:solidFill>
                  </a:rPr>
                  <a:t>Thông thường, trong miền rời rạc, độ lớn của gradient được tính xấp xỉ.</a:t>
                </a:r>
                <a:endParaRPr lang="vi-VN" b="1" noProof="1">
                  <a:solidFill>
                    <a:srgbClr val="0070C0"/>
                  </a:solidFill>
                </a:endParaRPr>
              </a:p>
            </p:txBody>
          </p:sp>
        </mc:Choice>
        <mc:Fallback xmlns="">
          <p:sp>
            <p:nvSpPr>
              <p:cNvPr id="15" name="Chỗ dành sẵn cho Nội dung 2">
                <a:extLst>
                  <a:ext uri="{FF2B5EF4-FFF2-40B4-BE49-F238E27FC236}">
                    <a16:creationId xmlns:a16="http://schemas.microsoft.com/office/drawing/2014/main" id="{3203F165-EA13-449C-A9B0-AFDEB2E35B9B}"/>
                  </a:ext>
                </a:extLst>
              </p:cNvPr>
              <p:cNvSpPr txBox="1">
                <a:spLocks noRot="1" noChangeAspect="1" noMove="1" noResize="1" noEditPoints="1" noAdjustHandles="1" noChangeArrowheads="1" noChangeShapeType="1" noTextEdit="1"/>
              </p:cNvSpPr>
              <p:nvPr/>
            </p:nvSpPr>
            <p:spPr>
              <a:xfrm>
                <a:off x="-65953" y="1016002"/>
                <a:ext cx="7717501" cy="404891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BCFFE626-70A3-4D7F-82AF-92BB6E38610B}"/>
                  </a:ext>
                </a:extLst>
              </p:cNvPr>
              <p:cNvSpPr txBox="1"/>
              <p:nvPr/>
            </p:nvSpPr>
            <p:spPr>
              <a:xfrm>
                <a:off x="2232466" y="2652255"/>
                <a:ext cx="987899" cy="673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𝒙</m:t>
                                  </m:r>
                                </m:den>
                              </m:f>
                            </m:e>
                            <m:e>
                              <m:r>
                                <a:rPr lang="vi-VN" sz="1600" b="1" i="1" smtClean="0">
                                  <a:solidFill>
                                    <a:schemeClr val="tx1">
                                      <a:lumMod val="95000"/>
                                      <a:lumOff val="5000"/>
                                    </a:schemeClr>
                                  </a:solidFill>
                                  <a:latin typeface="Cambria Math" panose="02040503050406030204" pitchFamily="18" charset="0"/>
                                </a:rPr>
                                <m:t>𝟎</m:t>
                              </m:r>
                            </m:e>
                          </m:eqArr>
                        </m:e>
                      </m:d>
                    </m:oMath>
                  </m:oMathPara>
                </a14:m>
                <a:endParaRPr lang="vi-VN" sz="1600" b="1" dirty="0">
                  <a:solidFill>
                    <a:schemeClr val="tx1">
                      <a:lumMod val="95000"/>
                      <a:lumOff val="5000"/>
                    </a:schemeClr>
                  </a:solidFill>
                </a:endParaRPr>
              </a:p>
            </p:txBody>
          </p:sp>
        </mc:Choice>
        <mc:Fallback xmlns="">
          <p:sp>
            <p:nvSpPr>
              <p:cNvPr id="23" name="Hộp Văn bản 22">
                <a:extLst>
                  <a:ext uri="{FF2B5EF4-FFF2-40B4-BE49-F238E27FC236}">
                    <a16:creationId xmlns:a16="http://schemas.microsoft.com/office/drawing/2014/main" id="{BCFFE626-70A3-4D7F-82AF-92BB6E38610B}"/>
                  </a:ext>
                </a:extLst>
              </p:cNvPr>
              <p:cNvSpPr txBox="1">
                <a:spLocks noRot="1" noChangeAspect="1" noMove="1" noResize="1" noEditPoints="1" noAdjustHandles="1" noChangeArrowheads="1" noChangeShapeType="1" noTextEdit="1"/>
              </p:cNvSpPr>
              <p:nvPr/>
            </p:nvSpPr>
            <p:spPr>
              <a:xfrm>
                <a:off x="2232466" y="2652255"/>
                <a:ext cx="987899" cy="673646"/>
              </a:xfrm>
              <a:prstGeom prst="rect">
                <a:avLst/>
              </a:prstGeom>
              <a:blipFill>
                <a:blip r:embed="rId4"/>
                <a:stretch>
                  <a:fillRect/>
                </a:stretch>
              </a:blipFill>
            </p:spPr>
            <p:txBody>
              <a:bodyPr/>
              <a:lstStyle/>
              <a:p>
                <a:r>
                  <a:rPr lang="en-US">
                    <a:noFill/>
                  </a:rPr>
                  <a:t> </a:t>
                </a:r>
              </a:p>
            </p:txBody>
          </p:sp>
        </mc:Fallback>
      </mc:AlternateContent>
      <p:cxnSp>
        <p:nvCxnSpPr>
          <p:cNvPr id="24" name="Đường kết nối Mũi tên Thẳng 23">
            <a:extLst>
              <a:ext uri="{FF2B5EF4-FFF2-40B4-BE49-F238E27FC236}">
                <a16:creationId xmlns:a16="http://schemas.microsoft.com/office/drawing/2014/main" id="{72C88DF5-4990-4E1D-8A55-C9734613E87F}"/>
              </a:ext>
            </a:extLst>
          </p:cNvPr>
          <p:cNvCxnSpPr>
            <a:cxnSpLocks/>
          </p:cNvCxnSpPr>
          <p:nvPr/>
        </p:nvCxnSpPr>
        <p:spPr>
          <a:xfrm>
            <a:off x="1808893" y="2727533"/>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Hình chữ nhật 24">
            <a:extLst>
              <a:ext uri="{FF2B5EF4-FFF2-40B4-BE49-F238E27FC236}">
                <a16:creationId xmlns:a16="http://schemas.microsoft.com/office/drawing/2014/main" id="{C2A6B5C2-A38B-4483-84F7-98FE281A1F94}"/>
              </a:ext>
            </a:extLst>
          </p:cNvPr>
          <p:cNvSpPr/>
          <p:nvPr/>
        </p:nvSpPr>
        <p:spPr>
          <a:xfrm>
            <a:off x="3700174" y="2172201"/>
            <a:ext cx="962025" cy="1162050"/>
          </a:xfrm>
          <a:prstGeom prst="rect">
            <a:avLst/>
          </a:prstGeom>
          <a:gradFill flip="none" rotWithShape="1">
            <a:gsLst>
              <a:gs pos="0">
                <a:schemeClr val="tx1">
                  <a:lumMod val="95000"/>
                  <a:lumOff val="5000"/>
                </a:schemeClr>
              </a:gs>
              <a:gs pos="74000">
                <a:schemeClr val="bg1"/>
              </a:gs>
              <a:gs pos="83000">
                <a:schemeClr val="bg1"/>
              </a:gs>
              <a:gs pos="100000">
                <a:schemeClr val="bg1"/>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Đường kết nối Mũi tên Thẳng 25">
            <a:extLst>
              <a:ext uri="{FF2B5EF4-FFF2-40B4-BE49-F238E27FC236}">
                <a16:creationId xmlns:a16="http://schemas.microsoft.com/office/drawing/2014/main" id="{DC26CCBA-8EAE-44BA-B55E-DA6BA6E4810C}"/>
              </a:ext>
            </a:extLst>
          </p:cNvPr>
          <p:cNvCxnSpPr>
            <a:cxnSpLocks/>
          </p:cNvCxnSpPr>
          <p:nvPr/>
        </p:nvCxnSpPr>
        <p:spPr>
          <a:xfrm rot="5400000">
            <a:off x="3757612" y="2977424"/>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Hộp Văn bản 26">
                <a:extLst>
                  <a:ext uri="{FF2B5EF4-FFF2-40B4-BE49-F238E27FC236}">
                    <a16:creationId xmlns:a16="http://schemas.microsoft.com/office/drawing/2014/main" id="{2C7E2935-9338-4CF3-944D-987481F1F812}"/>
                  </a:ext>
                </a:extLst>
              </p:cNvPr>
              <p:cNvSpPr txBox="1"/>
              <p:nvPr/>
            </p:nvSpPr>
            <p:spPr>
              <a:xfrm>
                <a:off x="4802517" y="2604388"/>
                <a:ext cx="996427" cy="782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𝟎</m:t>
                              </m:r>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27" name="Hộp Văn bản 26">
                <a:extLst>
                  <a:ext uri="{FF2B5EF4-FFF2-40B4-BE49-F238E27FC236}">
                    <a16:creationId xmlns:a16="http://schemas.microsoft.com/office/drawing/2014/main" id="{2C7E2935-9338-4CF3-944D-987481F1F812}"/>
                  </a:ext>
                </a:extLst>
              </p:cNvPr>
              <p:cNvSpPr txBox="1">
                <a:spLocks noRot="1" noChangeAspect="1" noMove="1" noResize="1" noEditPoints="1" noAdjustHandles="1" noChangeArrowheads="1" noChangeShapeType="1" noTextEdit="1"/>
              </p:cNvSpPr>
              <p:nvPr/>
            </p:nvSpPr>
            <p:spPr>
              <a:xfrm>
                <a:off x="4802517" y="2604388"/>
                <a:ext cx="996427" cy="782587"/>
              </a:xfrm>
              <a:prstGeom prst="rect">
                <a:avLst/>
              </a:prstGeom>
              <a:blipFill>
                <a:blip r:embed="rId5"/>
                <a:stretch>
                  <a:fillRect/>
                </a:stretch>
              </a:blipFill>
            </p:spPr>
            <p:txBody>
              <a:bodyPr/>
              <a:lstStyle/>
              <a:p>
                <a:r>
                  <a:rPr lang="en-US">
                    <a:noFill/>
                  </a:rPr>
                  <a:t> </a:t>
                </a:r>
              </a:p>
            </p:txBody>
          </p:sp>
        </mc:Fallback>
      </mc:AlternateContent>
      <p:sp>
        <p:nvSpPr>
          <p:cNvPr id="28" name="Hình chữ nhật 27">
            <a:extLst>
              <a:ext uri="{FF2B5EF4-FFF2-40B4-BE49-F238E27FC236}">
                <a16:creationId xmlns:a16="http://schemas.microsoft.com/office/drawing/2014/main" id="{7FDB33AD-1691-4D22-9C55-98035BDEAFD5}"/>
              </a:ext>
            </a:extLst>
          </p:cNvPr>
          <p:cNvSpPr/>
          <p:nvPr/>
        </p:nvSpPr>
        <p:spPr>
          <a:xfrm>
            <a:off x="6383194" y="2163851"/>
            <a:ext cx="962025" cy="1162050"/>
          </a:xfrm>
          <a:prstGeom prst="rect">
            <a:avLst/>
          </a:prstGeom>
          <a:gradFill flip="none" rotWithShape="1">
            <a:gsLst>
              <a:gs pos="20000">
                <a:schemeClr val="tx1">
                  <a:lumMod val="95000"/>
                  <a:lumOff val="5000"/>
                </a:schemeClr>
              </a:gs>
              <a:gs pos="74000">
                <a:schemeClr val="bg1"/>
              </a:gs>
              <a:gs pos="83000">
                <a:schemeClr val="bg1"/>
              </a:gs>
              <a:gs pos="100000">
                <a:schemeClr val="bg1"/>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Đường kết nối Mũi tên Thẳng 28">
            <a:extLst>
              <a:ext uri="{FF2B5EF4-FFF2-40B4-BE49-F238E27FC236}">
                <a16:creationId xmlns:a16="http://schemas.microsoft.com/office/drawing/2014/main" id="{D868DBC6-4959-4684-BDA6-40E9700ACF69}"/>
              </a:ext>
            </a:extLst>
          </p:cNvPr>
          <p:cNvCxnSpPr>
            <a:cxnSpLocks/>
          </p:cNvCxnSpPr>
          <p:nvPr/>
        </p:nvCxnSpPr>
        <p:spPr>
          <a:xfrm flipV="1">
            <a:off x="6736084" y="2172201"/>
            <a:ext cx="599023" cy="599024"/>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48BB9E50-7537-4FFE-80E4-C74B870E07E2}"/>
              </a:ext>
            </a:extLst>
          </p:cNvPr>
          <p:cNvCxnSpPr>
            <a:cxnSpLocks/>
          </p:cNvCxnSpPr>
          <p:nvPr/>
        </p:nvCxnSpPr>
        <p:spPr>
          <a:xfrm flipV="1">
            <a:off x="6743125" y="2146507"/>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F1A5DFB7-53B6-4814-B4BA-B059E4EE7932}"/>
              </a:ext>
            </a:extLst>
          </p:cNvPr>
          <p:cNvCxnSpPr>
            <a:cxnSpLocks/>
          </p:cNvCxnSpPr>
          <p:nvPr/>
        </p:nvCxnSpPr>
        <p:spPr>
          <a:xfrm rot="5400000" flipV="1">
            <a:off x="7064957" y="2480712"/>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Hộp Văn bản 31">
                <a:extLst>
                  <a:ext uri="{FF2B5EF4-FFF2-40B4-BE49-F238E27FC236}">
                    <a16:creationId xmlns:a16="http://schemas.microsoft.com/office/drawing/2014/main" id="{0CA858FB-8952-410C-A5CF-608755605136}"/>
                  </a:ext>
                </a:extLst>
              </p:cNvPr>
              <p:cNvSpPr txBox="1"/>
              <p:nvPr/>
            </p:nvSpPr>
            <p:spPr>
              <a:xfrm>
                <a:off x="7447330" y="2237878"/>
                <a:ext cx="972574" cy="1013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𝒙</m:t>
                                  </m:r>
                                </m:den>
                              </m:f>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32" name="Hộp Văn bản 31">
                <a:extLst>
                  <a:ext uri="{FF2B5EF4-FFF2-40B4-BE49-F238E27FC236}">
                    <a16:creationId xmlns:a16="http://schemas.microsoft.com/office/drawing/2014/main" id="{0CA858FB-8952-410C-A5CF-608755605136}"/>
                  </a:ext>
                </a:extLst>
              </p:cNvPr>
              <p:cNvSpPr txBox="1">
                <a:spLocks noRot="1" noChangeAspect="1" noMove="1" noResize="1" noEditPoints="1" noAdjustHandles="1" noChangeArrowheads="1" noChangeShapeType="1" noTextEdit="1"/>
              </p:cNvSpPr>
              <p:nvPr/>
            </p:nvSpPr>
            <p:spPr>
              <a:xfrm>
                <a:off x="7447330" y="2237878"/>
                <a:ext cx="972574" cy="101399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191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822188" y="1269519"/>
            <a:ext cx="6107250" cy="738664"/>
          </a:xfrm>
          <a:prstGeom prst="rect">
            <a:avLst/>
          </a:prstGeom>
          <a:noFill/>
        </p:spPr>
        <p:txBody>
          <a:bodyPr wrap="square">
            <a:spAutoFit/>
          </a:bodyPr>
          <a:lstStyle/>
          <a:p>
            <a:r>
              <a:rPr lang="vi-VN" dirty="0" err="1">
                <a:solidFill>
                  <a:schemeClr val="tx1"/>
                </a:solidFill>
              </a:rPr>
              <a:t>Gradient</a:t>
            </a:r>
            <a:r>
              <a:rPr lang="vi-VN" dirty="0">
                <a:solidFill>
                  <a:schemeClr val="tx1"/>
                </a:solidFill>
              </a:rPr>
              <a:t> không </a:t>
            </a:r>
            <a:r>
              <a:rPr lang="vi-VN" dirty="0" err="1">
                <a:solidFill>
                  <a:schemeClr val="tx1"/>
                </a:solidFill>
              </a:rPr>
              <a:t>chỉ</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ta </a:t>
            </a:r>
            <a:r>
              <a:rPr lang="vi-VN" dirty="0" err="1">
                <a:solidFill>
                  <a:schemeClr val="tx1"/>
                </a:solidFill>
              </a:rPr>
              <a:t>cũng</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sáng</a:t>
            </a:r>
            <a:r>
              <a:rPr lang="vi-VN" dirty="0">
                <a:solidFill>
                  <a:schemeClr val="tx1"/>
                </a:solidFill>
              </a:rPr>
              <a:t> bên trên ta </a:t>
            </a:r>
            <a:r>
              <a:rPr lang="vi-VN" dirty="0" err="1">
                <a:solidFill>
                  <a:schemeClr val="tx1"/>
                </a:solidFill>
              </a:rPr>
              <a:t>tính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a:t>
            </a:r>
            <a:r>
              <a:rPr lang="vi-VN" dirty="0" err="1">
                <a:solidFill>
                  <a:schemeClr val="tx1"/>
                </a:solidFill>
              </a:rPr>
              <a:t>bậc</a:t>
            </a:r>
            <a:r>
              <a:rPr lang="vi-VN" dirty="0">
                <a:solidFill>
                  <a:schemeClr val="tx1"/>
                </a:solidFill>
              </a:rPr>
              <a:t> 2 </a:t>
            </a:r>
            <a:r>
              <a:rPr lang="vi-VN" dirty="0" err="1">
                <a:solidFill>
                  <a:schemeClr val="tx1"/>
                </a:solidFill>
              </a:rPr>
              <a:t>và</a:t>
            </a:r>
            <a:r>
              <a:rPr lang="vi-VN" dirty="0">
                <a:solidFill>
                  <a:schemeClr val="tx1"/>
                </a:solidFill>
              </a:rPr>
              <a:t> công </a:t>
            </a:r>
            <a:r>
              <a:rPr lang="vi-VN" dirty="0" err="1">
                <a:solidFill>
                  <a:schemeClr val="tx1"/>
                </a:solidFill>
              </a:rPr>
              <a:t>thức</a:t>
            </a:r>
            <a:r>
              <a:rPr lang="vi-VN" dirty="0">
                <a:solidFill>
                  <a:schemeClr val="tx1"/>
                </a:solidFill>
              </a:rPr>
              <a:t> tương </a:t>
            </a:r>
            <a:r>
              <a:rPr lang="vi-VN" dirty="0" err="1">
                <a:solidFill>
                  <a:schemeClr val="tx1"/>
                </a:solidFill>
              </a:rPr>
              <a:t>ứng</a:t>
            </a:r>
            <a:r>
              <a:rPr lang="vi-VN" dirty="0">
                <a:solidFill>
                  <a:schemeClr val="tx1"/>
                </a:solidFill>
              </a:rPr>
              <a:t> như sau:</a:t>
            </a:r>
          </a:p>
        </p:txBody>
      </p:sp>
      <p:pic>
        <p:nvPicPr>
          <p:cNvPr id="3" name="Hình ảnh 2">
            <a:extLst>
              <a:ext uri="{FF2B5EF4-FFF2-40B4-BE49-F238E27FC236}">
                <a16:creationId xmlns:a16="http://schemas.microsoft.com/office/drawing/2014/main" id="{537E6270-EC6E-451C-BECF-316408BBC5C6}"/>
              </a:ext>
            </a:extLst>
          </p:cNvPr>
          <p:cNvPicPr>
            <a:picLocks noChangeAspect="1"/>
          </p:cNvPicPr>
          <p:nvPr/>
        </p:nvPicPr>
        <p:blipFill>
          <a:blip r:embed="rId3"/>
          <a:stretch>
            <a:fillRect/>
          </a:stretch>
        </p:blipFill>
        <p:spPr>
          <a:xfrm>
            <a:off x="1208437" y="2091104"/>
            <a:ext cx="6006751" cy="2944698"/>
          </a:xfrm>
          <a:prstGeom prst="rect">
            <a:avLst/>
          </a:prstGeom>
        </p:spPr>
      </p:pic>
    </p:spTree>
    <p:extLst>
      <p:ext uri="{BB962C8B-B14F-4D97-AF65-F5344CB8AC3E}">
        <p14:creationId xmlns:p14="http://schemas.microsoft.com/office/powerpoint/2010/main" val="2911793922"/>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9B33BB-DF14-41FB-A70C-4EAB7BC74649}">
  <ds:schemaRefs>
    <ds:schemaRef ds:uri="http://schemas.microsoft.com/sharepoint/v3/contenttype/forms"/>
  </ds:schemaRefs>
</ds:datastoreItem>
</file>

<file path=customXml/itemProps2.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1019</TotalTime>
  <Words>2816</Words>
  <Application>Microsoft Office PowerPoint</Application>
  <PresentationFormat>Trình chiếu Trên màn hình (16:9)</PresentationFormat>
  <Paragraphs>372</Paragraphs>
  <Slides>54</Slides>
  <Notes>54</Notes>
  <HiddenSlides>0</HiddenSlides>
  <MMClips>0</MMClips>
  <ScaleCrop>false</ScaleCrop>
  <HeadingPairs>
    <vt:vector size="6" baseType="variant">
      <vt:variant>
        <vt:lpstr>Phông được Dùng</vt:lpstr>
      </vt:variant>
      <vt:variant>
        <vt:i4>20</vt:i4>
      </vt:variant>
      <vt:variant>
        <vt:lpstr>Chủ đề</vt:lpstr>
      </vt:variant>
      <vt:variant>
        <vt:i4>2</vt:i4>
      </vt:variant>
      <vt:variant>
        <vt:lpstr>Tiêu đề Bản chiếu</vt:lpstr>
      </vt:variant>
      <vt:variant>
        <vt:i4>54</vt:i4>
      </vt:variant>
    </vt:vector>
  </HeadingPairs>
  <TitlesOfParts>
    <vt:vector size="76" baseType="lpstr">
      <vt:lpstr>Roboto Condensed Light</vt:lpstr>
      <vt:lpstr>Fira Sans Condensed Medium</vt:lpstr>
      <vt:lpstr>Proxima Nova</vt:lpstr>
      <vt:lpstr>Wingdings</vt:lpstr>
      <vt:lpstr>Arial</vt:lpstr>
      <vt:lpstr>Proxima Nova Semibold</vt:lpstr>
      <vt:lpstr>Courier New</vt:lpstr>
      <vt:lpstr>Anaheim</vt:lpstr>
      <vt:lpstr>Caveat</vt:lpstr>
      <vt:lpstr>DM Serif Display</vt:lpstr>
      <vt:lpstr>Francois One</vt:lpstr>
      <vt:lpstr>Times New Roman</vt:lpstr>
      <vt:lpstr>Abril Fatface</vt:lpstr>
      <vt:lpstr>Yanone Kaffeesatz</vt:lpstr>
      <vt:lpstr>Josefin Slab</vt:lpstr>
      <vt:lpstr>Segoe UI</vt:lpstr>
      <vt:lpstr>Advent Pro SemiBold</vt:lpstr>
      <vt:lpstr>Actor</vt:lpstr>
      <vt:lpstr>Cambria Math</vt:lpstr>
      <vt:lpstr>Calibri</vt:lpstr>
      <vt:lpstr>Internship Report by Slidesgo</vt:lpstr>
      <vt:lpstr>Slidesgo Final Pages</vt:lpstr>
      <vt:lpstr>EDGE DETECTION &amp; PENCIL PHOTO SKETCHING</vt:lpstr>
      <vt:lpstr>OVERVIEW</vt:lpstr>
      <vt:lpstr>EDGE DETECTION</vt:lpstr>
      <vt:lpstr>Nội dung</vt:lpstr>
      <vt:lpstr>WHAT IS A EDGE?</vt:lpstr>
      <vt:lpstr>EDGE TYPES</vt:lpstr>
      <vt:lpstr>GRADIENT</vt:lpstr>
      <vt:lpstr>GRADIENT</vt:lpstr>
      <vt:lpstr>GRADIENT</vt:lpstr>
      <vt:lpstr>GRADIENT</vt:lpstr>
      <vt:lpstr>GRADIENT</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Bản trình bày PowerPoint</vt:lpstr>
      <vt:lpstr>Sobel filter</vt:lpstr>
      <vt:lpstr>Sobel filter</vt:lpstr>
      <vt:lpstr>Sobel filter</vt:lpstr>
      <vt:lpstr>Sobel filter</vt:lpstr>
      <vt:lpstr>Sobel filter</vt:lpstr>
      <vt:lpstr>Laphace filter</vt:lpstr>
      <vt:lpstr>Laphace filter</vt:lpstr>
      <vt:lpstr>Laphace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Võ Nhât Thanh</cp:lastModifiedBy>
  <cp:revision>81</cp:revision>
  <dcterms:modified xsi:type="dcterms:W3CDTF">2021-12-05T12:56:41Z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